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8" r:id="rId2"/>
    <p:sldId id="256" r:id="rId3"/>
    <p:sldId id="270" r:id="rId4"/>
    <p:sldId id="271" r:id="rId5"/>
    <p:sldId id="274" r:id="rId6"/>
    <p:sldId id="272" r:id="rId7"/>
    <p:sldId id="280" r:id="rId8"/>
    <p:sldId id="273" r:id="rId9"/>
    <p:sldId id="275" r:id="rId10"/>
    <p:sldId id="276" r:id="rId11"/>
    <p:sldId id="277" r:id="rId12"/>
    <p:sldId id="278" r:id="rId13"/>
    <p:sldId id="279" r:id="rId14"/>
    <p:sldId id="281" r:id="rId15"/>
    <p:sldId id="282" r:id="rId16"/>
    <p:sldId id="283" r:id="rId17"/>
    <p:sldId id="28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1018"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6B40A-A85F-472B-8F92-8254308BFE8D}" type="datetimeFigureOut">
              <a:rPr lang="en-US" smtClean="0"/>
              <a:t>10/22/2025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AFE6D8-EF74-4311-945A-FEDD5F8743EA}" type="slidenum">
              <a:rPr lang="en-US" smtClean="0"/>
              <a:t>‹#›</a:t>
            </a:fld>
            <a:endParaRPr lang="en-US"/>
          </a:p>
        </p:txBody>
      </p:sp>
    </p:spTree>
    <p:extLst>
      <p:ext uri="{BB962C8B-B14F-4D97-AF65-F5344CB8AC3E}">
        <p14:creationId xmlns:p14="http://schemas.microsoft.com/office/powerpoint/2010/main" val="2185026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AFE6D8-EF74-4311-945A-FEDD5F8743EA}" type="slidenum">
              <a:rPr lang="en-US" smtClean="0"/>
              <a:t>10</a:t>
            </a:fld>
            <a:endParaRPr lang="en-US"/>
          </a:p>
        </p:txBody>
      </p:sp>
    </p:spTree>
    <p:extLst>
      <p:ext uri="{BB962C8B-B14F-4D97-AF65-F5344CB8AC3E}">
        <p14:creationId xmlns:p14="http://schemas.microsoft.com/office/powerpoint/2010/main" val="2130925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AFE6D8-EF74-4311-945A-FEDD5F8743EA}" type="slidenum">
              <a:rPr lang="en-US" smtClean="0"/>
              <a:t>11</a:t>
            </a:fld>
            <a:endParaRPr lang="en-US"/>
          </a:p>
        </p:txBody>
      </p:sp>
    </p:spTree>
    <p:extLst>
      <p:ext uri="{BB962C8B-B14F-4D97-AF65-F5344CB8AC3E}">
        <p14:creationId xmlns:p14="http://schemas.microsoft.com/office/powerpoint/2010/main" val="772094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AFE6D8-EF74-4311-945A-FEDD5F8743EA}" type="slidenum">
              <a:rPr lang="en-US" smtClean="0"/>
              <a:t>12</a:t>
            </a:fld>
            <a:endParaRPr lang="en-US"/>
          </a:p>
        </p:txBody>
      </p:sp>
    </p:spTree>
    <p:extLst>
      <p:ext uri="{BB962C8B-B14F-4D97-AF65-F5344CB8AC3E}">
        <p14:creationId xmlns:p14="http://schemas.microsoft.com/office/powerpoint/2010/main" val="1604529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AFE6D8-EF74-4311-945A-FEDD5F8743EA}" type="slidenum">
              <a:rPr lang="en-US" smtClean="0"/>
              <a:t>13</a:t>
            </a:fld>
            <a:endParaRPr lang="en-US"/>
          </a:p>
        </p:txBody>
      </p:sp>
    </p:spTree>
    <p:extLst>
      <p:ext uri="{BB962C8B-B14F-4D97-AF65-F5344CB8AC3E}">
        <p14:creationId xmlns:p14="http://schemas.microsoft.com/office/powerpoint/2010/main" val="2481664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AFE6D8-EF74-4311-945A-FEDD5F8743EA}" type="slidenum">
              <a:rPr lang="en-US" smtClean="0"/>
              <a:t>14</a:t>
            </a:fld>
            <a:endParaRPr lang="en-US"/>
          </a:p>
        </p:txBody>
      </p:sp>
    </p:spTree>
    <p:extLst>
      <p:ext uri="{BB962C8B-B14F-4D97-AF65-F5344CB8AC3E}">
        <p14:creationId xmlns:p14="http://schemas.microsoft.com/office/powerpoint/2010/main" val="3430231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AFE6D8-EF74-4311-945A-FEDD5F8743EA}" type="slidenum">
              <a:rPr lang="en-US" smtClean="0"/>
              <a:t>15</a:t>
            </a:fld>
            <a:endParaRPr lang="en-US"/>
          </a:p>
        </p:txBody>
      </p:sp>
    </p:spTree>
    <p:extLst>
      <p:ext uri="{BB962C8B-B14F-4D97-AF65-F5344CB8AC3E}">
        <p14:creationId xmlns:p14="http://schemas.microsoft.com/office/powerpoint/2010/main" val="2524298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AFE6D8-EF74-4311-945A-FEDD5F8743EA}" type="slidenum">
              <a:rPr lang="en-US" smtClean="0"/>
              <a:t>16</a:t>
            </a:fld>
            <a:endParaRPr lang="en-US"/>
          </a:p>
        </p:txBody>
      </p:sp>
    </p:spTree>
    <p:extLst>
      <p:ext uri="{BB962C8B-B14F-4D97-AF65-F5344CB8AC3E}">
        <p14:creationId xmlns:p14="http://schemas.microsoft.com/office/powerpoint/2010/main" val="2518339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AFE6D8-EF74-4311-945A-FEDD5F8743EA}" type="slidenum">
              <a:rPr lang="en-US" smtClean="0"/>
              <a:t>17</a:t>
            </a:fld>
            <a:endParaRPr lang="en-US"/>
          </a:p>
        </p:txBody>
      </p:sp>
    </p:spTree>
    <p:extLst>
      <p:ext uri="{BB962C8B-B14F-4D97-AF65-F5344CB8AC3E}">
        <p14:creationId xmlns:p14="http://schemas.microsoft.com/office/powerpoint/2010/main" val="40800843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A66F7-317E-48D1-DA5E-17F8D526F3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96D7242-9F18-4D2B-CCF1-13B80BA09A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E15FAC1-2820-F200-747E-6EAA5E9B43C7}"/>
              </a:ext>
            </a:extLst>
          </p:cNvPr>
          <p:cNvSpPr>
            <a:spLocks noGrp="1"/>
          </p:cNvSpPr>
          <p:nvPr>
            <p:ph type="dt" sz="half" idx="10"/>
          </p:nvPr>
        </p:nvSpPr>
        <p:spPr/>
        <p:txBody>
          <a:bodyPr/>
          <a:lstStyle/>
          <a:p>
            <a:fld id="{95FBBD2D-8508-4244-8432-A6A23086BFD0}" type="datetimeFigureOut">
              <a:rPr lang="en-US" smtClean="0"/>
              <a:t>10/22/2025</a:t>
            </a:fld>
            <a:endParaRPr lang="en-US"/>
          </a:p>
        </p:txBody>
      </p:sp>
      <p:sp>
        <p:nvSpPr>
          <p:cNvPr id="5" name="Footer Placeholder 4">
            <a:extLst>
              <a:ext uri="{FF2B5EF4-FFF2-40B4-BE49-F238E27FC236}">
                <a16:creationId xmlns:a16="http://schemas.microsoft.com/office/drawing/2014/main" id="{22F2B74D-B655-92E8-744A-81BD605BE9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607A78-D2FD-6F36-BF7C-A8D515EC86CE}"/>
              </a:ext>
            </a:extLst>
          </p:cNvPr>
          <p:cNvSpPr>
            <a:spLocks noGrp="1"/>
          </p:cNvSpPr>
          <p:nvPr>
            <p:ph type="sldNum" sz="quarter" idx="12"/>
          </p:nvPr>
        </p:nvSpPr>
        <p:spPr/>
        <p:txBody>
          <a:bodyPr/>
          <a:lstStyle/>
          <a:p>
            <a:fld id="{959EF43F-047C-4ECA-8D93-22133C7C322B}" type="slidenum">
              <a:rPr lang="en-US" smtClean="0"/>
              <a:t>‹#›</a:t>
            </a:fld>
            <a:endParaRPr lang="en-US"/>
          </a:p>
        </p:txBody>
      </p:sp>
    </p:spTree>
    <p:extLst>
      <p:ext uri="{BB962C8B-B14F-4D97-AF65-F5344CB8AC3E}">
        <p14:creationId xmlns:p14="http://schemas.microsoft.com/office/powerpoint/2010/main" val="2219239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67518-1C0B-1139-7B88-C0AB344B6B6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BEE890-4CD1-48DE-8CA1-0F29C332670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13CF4A-5A5C-CA69-A21C-863596EB9484}"/>
              </a:ext>
            </a:extLst>
          </p:cNvPr>
          <p:cNvSpPr>
            <a:spLocks noGrp="1"/>
          </p:cNvSpPr>
          <p:nvPr>
            <p:ph type="dt" sz="half" idx="10"/>
          </p:nvPr>
        </p:nvSpPr>
        <p:spPr/>
        <p:txBody>
          <a:bodyPr/>
          <a:lstStyle/>
          <a:p>
            <a:fld id="{95FBBD2D-8508-4244-8432-A6A23086BFD0}" type="datetimeFigureOut">
              <a:rPr lang="en-US" smtClean="0"/>
              <a:t>10/22/2025</a:t>
            </a:fld>
            <a:endParaRPr lang="en-US"/>
          </a:p>
        </p:txBody>
      </p:sp>
      <p:sp>
        <p:nvSpPr>
          <p:cNvPr id="5" name="Footer Placeholder 4">
            <a:extLst>
              <a:ext uri="{FF2B5EF4-FFF2-40B4-BE49-F238E27FC236}">
                <a16:creationId xmlns:a16="http://schemas.microsoft.com/office/drawing/2014/main" id="{422D3868-682E-0A77-EB49-1DE599F5A1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91B0F4-8B1D-A8A9-043F-6101A2C2EF83}"/>
              </a:ext>
            </a:extLst>
          </p:cNvPr>
          <p:cNvSpPr>
            <a:spLocks noGrp="1"/>
          </p:cNvSpPr>
          <p:nvPr>
            <p:ph type="sldNum" sz="quarter" idx="12"/>
          </p:nvPr>
        </p:nvSpPr>
        <p:spPr/>
        <p:txBody>
          <a:bodyPr/>
          <a:lstStyle/>
          <a:p>
            <a:fld id="{959EF43F-047C-4ECA-8D93-22133C7C322B}" type="slidenum">
              <a:rPr lang="en-US" smtClean="0"/>
              <a:t>‹#›</a:t>
            </a:fld>
            <a:endParaRPr lang="en-US"/>
          </a:p>
        </p:txBody>
      </p:sp>
    </p:spTree>
    <p:extLst>
      <p:ext uri="{BB962C8B-B14F-4D97-AF65-F5344CB8AC3E}">
        <p14:creationId xmlns:p14="http://schemas.microsoft.com/office/powerpoint/2010/main" val="4293785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B3B87F-E8D7-FDC9-7133-DCF0F133C3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7675E9-3C20-B5E6-79EB-68665E597A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B4BFC0-C8F7-FC00-6A8D-31879F0D7384}"/>
              </a:ext>
            </a:extLst>
          </p:cNvPr>
          <p:cNvSpPr>
            <a:spLocks noGrp="1"/>
          </p:cNvSpPr>
          <p:nvPr>
            <p:ph type="dt" sz="half" idx="10"/>
          </p:nvPr>
        </p:nvSpPr>
        <p:spPr/>
        <p:txBody>
          <a:bodyPr/>
          <a:lstStyle/>
          <a:p>
            <a:fld id="{95FBBD2D-8508-4244-8432-A6A23086BFD0}" type="datetimeFigureOut">
              <a:rPr lang="en-US" smtClean="0"/>
              <a:t>10/22/2025</a:t>
            </a:fld>
            <a:endParaRPr lang="en-US"/>
          </a:p>
        </p:txBody>
      </p:sp>
      <p:sp>
        <p:nvSpPr>
          <p:cNvPr id="5" name="Footer Placeholder 4">
            <a:extLst>
              <a:ext uri="{FF2B5EF4-FFF2-40B4-BE49-F238E27FC236}">
                <a16:creationId xmlns:a16="http://schemas.microsoft.com/office/drawing/2014/main" id="{56BE6CA0-80FB-EE88-65D5-CC347CE524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A32A15-4EFD-CA6B-AD68-AF7FEACF595A}"/>
              </a:ext>
            </a:extLst>
          </p:cNvPr>
          <p:cNvSpPr>
            <a:spLocks noGrp="1"/>
          </p:cNvSpPr>
          <p:nvPr>
            <p:ph type="sldNum" sz="quarter" idx="12"/>
          </p:nvPr>
        </p:nvSpPr>
        <p:spPr/>
        <p:txBody>
          <a:bodyPr/>
          <a:lstStyle/>
          <a:p>
            <a:fld id="{959EF43F-047C-4ECA-8D93-22133C7C322B}" type="slidenum">
              <a:rPr lang="en-US" smtClean="0"/>
              <a:t>‹#›</a:t>
            </a:fld>
            <a:endParaRPr lang="en-US"/>
          </a:p>
        </p:txBody>
      </p:sp>
    </p:spTree>
    <p:extLst>
      <p:ext uri="{BB962C8B-B14F-4D97-AF65-F5344CB8AC3E}">
        <p14:creationId xmlns:p14="http://schemas.microsoft.com/office/powerpoint/2010/main" val="883224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15EB2-F36E-C2D5-3EF3-F0E321664C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D1B69B-E4D1-F0C9-9E9D-5EDFBA8C21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ED5CA4-505D-6484-C2D3-9F1C158E4621}"/>
              </a:ext>
            </a:extLst>
          </p:cNvPr>
          <p:cNvSpPr>
            <a:spLocks noGrp="1"/>
          </p:cNvSpPr>
          <p:nvPr>
            <p:ph type="dt" sz="half" idx="10"/>
          </p:nvPr>
        </p:nvSpPr>
        <p:spPr/>
        <p:txBody>
          <a:bodyPr/>
          <a:lstStyle/>
          <a:p>
            <a:fld id="{95FBBD2D-8508-4244-8432-A6A23086BFD0}" type="datetimeFigureOut">
              <a:rPr lang="en-US" smtClean="0"/>
              <a:t>10/22/2025</a:t>
            </a:fld>
            <a:endParaRPr lang="en-US"/>
          </a:p>
        </p:txBody>
      </p:sp>
      <p:sp>
        <p:nvSpPr>
          <p:cNvPr id="5" name="Footer Placeholder 4">
            <a:extLst>
              <a:ext uri="{FF2B5EF4-FFF2-40B4-BE49-F238E27FC236}">
                <a16:creationId xmlns:a16="http://schemas.microsoft.com/office/drawing/2014/main" id="{47698ECD-0C25-55E7-C5EF-19A6AF5AC7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688CF2-98ED-59DB-CB32-ECB354AF6684}"/>
              </a:ext>
            </a:extLst>
          </p:cNvPr>
          <p:cNvSpPr>
            <a:spLocks noGrp="1"/>
          </p:cNvSpPr>
          <p:nvPr>
            <p:ph type="sldNum" sz="quarter" idx="12"/>
          </p:nvPr>
        </p:nvSpPr>
        <p:spPr/>
        <p:txBody>
          <a:bodyPr/>
          <a:lstStyle/>
          <a:p>
            <a:fld id="{959EF43F-047C-4ECA-8D93-22133C7C322B}" type="slidenum">
              <a:rPr lang="en-US" smtClean="0"/>
              <a:t>‹#›</a:t>
            </a:fld>
            <a:endParaRPr lang="en-US"/>
          </a:p>
        </p:txBody>
      </p:sp>
    </p:spTree>
    <p:extLst>
      <p:ext uri="{BB962C8B-B14F-4D97-AF65-F5344CB8AC3E}">
        <p14:creationId xmlns:p14="http://schemas.microsoft.com/office/powerpoint/2010/main" val="4233594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92971-1F3E-46C0-8F87-C804650FB5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F59FAD-E1C0-227E-0BCA-5FF7252F22D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5E6887-7F57-11AA-2FA3-ACB1B2676091}"/>
              </a:ext>
            </a:extLst>
          </p:cNvPr>
          <p:cNvSpPr>
            <a:spLocks noGrp="1"/>
          </p:cNvSpPr>
          <p:nvPr>
            <p:ph type="dt" sz="half" idx="10"/>
          </p:nvPr>
        </p:nvSpPr>
        <p:spPr/>
        <p:txBody>
          <a:bodyPr/>
          <a:lstStyle/>
          <a:p>
            <a:fld id="{95FBBD2D-8508-4244-8432-A6A23086BFD0}" type="datetimeFigureOut">
              <a:rPr lang="en-US" smtClean="0"/>
              <a:t>10/22/2025</a:t>
            </a:fld>
            <a:endParaRPr lang="en-US"/>
          </a:p>
        </p:txBody>
      </p:sp>
      <p:sp>
        <p:nvSpPr>
          <p:cNvPr id="5" name="Footer Placeholder 4">
            <a:extLst>
              <a:ext uri="{FF2B5EF4-FFF2-40B4-BE49-F238E27FC236}">
                <a16:creationId xmlns:a16="http://schemas.microsoft.com/office/drawing/2014/main" id="{F1840EDF-EDAB-EEDB-4B36-97E6B53E70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5830A3-604D-3BFE-E5D9-B77ED5CCED1F}"/>
              </a:ext>
            </a:extLst>
          </p:cNvPr>
          <p:cNvSpPr>
            <a:spLocks noGrp="1"/>
          </p:cNvSpPr>
          <p:nvPr>
            <p:ph type="sldNum" sz="quarter" idx="12"/>
          </p:nvPr>
        </p:nvSpPr>
        <p:spPr/>
        <p:txBody>
          <a:bodyPr/>
          <a:lstStyle/>
          <a:p>
            <a:fld id="{959EF43F-047C-4ECA-8D93-22133C7C322B}" type="slidenum">
              <a:rPr lang="en-US" smtClean="0"/>
              <a:t>‹#›</a:t>
            </a:fld>
            <a:endParaRPr lang="en-US"/>
          </a:p>
        </p:txBody>
      </p:sp>
    </p:spTree>
    <p:extLst>
      <p:ext uri="{BB962C8B-B14F-4D97-AF65-F5344CB8AC3E}">
        <p14:creationId xmlns:p14="http://schemas.microsoft.com/office/powerpoint/2010/main" val="3378854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E6855-088C-F94A-6585-997C8D624E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7FA2E2-CFC0-308C-0B57-21035C2DE6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011D9D-8529-55F3-7BFC-4B046C005CF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B54AE09-4E5B-40D0-76DC-A376832ADF58}"/>
              </a:ext>
            </a:extLst>
          </p:cNvPr>
          <p:cNvSpPr>
            <a:spLocks noGrp="1"/>
          </p:cNvSpPr>
          <p:nvPr>
            <p:ph type="dt" sz="half" idx="10"/>
          </p:nvPr>
        </p:nvSpPr>
        <p:spPr/>
        <p:txBody>
          <a:bodyPr/>
          <a:lstStyle/>
          <a:p>
            <a:fld id="{95FBBD2D-8508-4244-8432-A6A23086BFD0}" type="datetimeFigureOut">
              <a:rPr lang="en-US" smtClean="0"/>
              <a:t>10/22/2025</a:t>
            </a:fld>
            <a:endParaRPr lang="en-US"/>
          </a:p>
        </p:txBody>
      </p:sp>
      <p:sp>
        <p:nvSpPr>
          <p:cNvPr id="6" name="Footer Placeholder 5">
            <a:extLst>
              <a:ext uri="{FF2B5EF4-FFF2-40B4-BE49-F238E27FC236}">
                <a16:creationId xmlns:a16="http://schemas.microsoft.com/office/drawing/2014/main" id="{4B82C4C3-6859-0DCA-4E95-242BF25101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940E0B-9902-83F6-31FD-ACE6777715D1}"/>
              </a:ext>
            </a:extLst>
          </p:cNvPr>
          <p:cNvSpPr>
            <a:spLocks noGrp="1"/>
          </p:cNvSpPr>
          <p:nvPr>
            <p:ph type="sldNum" sz="quarter" idx="12"/>
          </p:nvPr>
        </p:nvSpPr>
        <p:spPr/>
        <p:txBody>
          <a:bodyPr/>
          <a:lstStyle/>
          <a:p>
            <a:fld id="{959EF43F-047C-4ECA-8D93-22133C7C322B}" type="slidenum">
              <a:rPr lang="en-US" smtClean="0"/>
              <a:t>‹#›</a:t>
            </a:fld>
            <a:endParaRPr lang="en-US"/>
          </a:p>
        </p:txBody>
      </p:sp>
    </p:spTree>
    <p:extLst>
      <p:ext uri="{BB962C8B-B14F-4D97-AF65-F5344CB8AC3E}">
        <p14:creationId xmlns:p14="http://schemas.microsoft.com/office/powerpoint/2010/main" val="1191925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9EE12-7E07-EFCE-1851-7A6F47F7FE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A94D13-3FBB-6CBC-5949-36C72E1C34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5254CA-175A-B8B6-1518-E27D54D8445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BFD70B-73E4-8ADD-A064-129B8F7245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504ADF-FC00-99D6-8D89-80794818E02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13D425-6312-0CA5-C53A-E440319AA609}"/>
              </a:ext>
            </a:extLst>
          </p:cNvPr>
          <p:cNvSpPr>
            <a:spLocks noGrp="1"/>
          </p:cNvSpPr>
          <p:nvPr>
            <p:ph type="dt" sz="half" idx="10"/>
          </p:nvPr>
        </p:nvSpPr>
        <p:spPr/>
        <p:txBody>
          <a:bodyPr/>
          <a:lstStyle/>
          <a:p>
            <a:fld id="{95FBBD2D-8508-4244-8432-A6A23086BFD0}" type="datetimeFigureOut">
              <a:rPr lang="en-US" smtClean="0"/>
              <a:t>10/22/2025</a:t>
            </a:fld>
            <a:endParaRPr lang="en-US"/>
          </a:p>
        </p:txBody>
      </p:sp>
      <p:sp>
        <p:nvSpPr>
          <p:cNvPr id="8" name="Footer Placeholder 7">
            <a:extLst>
              <a:ext uri="{FF2B5EF4-FFF2-40B4-BE49-F238E27FC236}">
                <a16:creationId xmlns:a16="http://schemas.microsoft.com/office/drawing/2014/main" id="{1015414E-56E4-9BD0-6948-057390ACD5C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F14273F-D839-4710-3BE6-324BD7F5B5FA}"/>
              </a:ext>
            </a:extLst>
          </p:cNvPr>
          <p:cNvSpPr>
            <a:spLocks noGrp="1"/>
          </p:cNvSpPr>
          <p:nvPr>
            <p:ph type="sldNum" sz="quarter" idx="12"/>
          </p:nvPr>
        </p:nvSpPr>
        <p:spPr/>
        <p:txBody>
          <a:bodyPr/>
          <a:lstStyle/>
          <a:p>
            <a:fld id="{959EF43F-047C-4ECA-8D93-22133C7C322B}" type="slidenum">
              <a:rPr lang="en-US" smtClean="0"/>
              <a:t>‹#›</a:t>
            </a:fld>
            <a:endParaRPr lang="en-US"/>
          </a:p>
        </p:txBody>
      </p:sp>
    </p:spTree>
    <p:extLst>
      <p:ext uri="{BB962C8B-B14F-4D97-AF65-F5344CB8AC3E}">
        <p14:creationId xmlns:p14="http://schemas.microsoft.com/office/powerpoint/2010/main" val="1093822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6EBCD-ABBE-AB14-0549-D12BD6029C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7D16180-AA86-3C81-E7E9-0A127026202B}"/>
              </a:ext>
            </a:extLst>
          </p:cNvPr>
          <p:cNvSpPr>
            <a:spLocks noGrp="1"/>
          </p:cNvSpPr>
          <p:nvPr>
            <p:ph type="dt" sz="half" idx="10"/>
          </p:nvPr>
        </p:nvSpPr>
        <p:spPr/>
        <p:txBody>
          <a:bodyPr/>
          <a:lstStyle/>
          <a:p>
            <a:fld id="{95FBBD2D-8508-4244-8432-A6A23086BFD0}" type="datetimeFigureOut">
              <a:rPr lang="en-US" smtClean="0"/>
              <a:t>10/22/2025</a:t>
            </a:fld>
            <a:endParaRPr lang="en-US"/>
          </a:p>
        </p:txBody>
      </p:sp>
      <p:sp>
        <p:nvSpPr>
          <p:cNvPr id="4" name="Footer Placeholder 3">
            <a:extLst>
              <a:ext uri="{FF2B5EF4-FFF2-40B4-BE49-F238E27FC236}">
                <a16:creationId xmlns:a16="http://schemas.microsoft.com/office/drawing/2014/main" id="{2486142D-10EB-4C86-8F38-0E1EEB4A687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D7A9C3-3260-2653-0F87-586B153AAFEE}"/>
              </a:ext>
            </a:extLst>
          </p:cNvPr>
          <p:cNvSpPr>
            <a:spLocks noGrp="1"/>
          </p:cNvSpPr>
          <p:nvPr>
            <p:ph type="sldNum" sz="quarter" idx="12"/>
          </p:nvPr>
        </p:nvSpPr>
        <p:spPr/>
        <p:txBody>
          <a:bodyPr/>
          <a:lstStyle/>
          <a:p>
            <a:fld id="{959EF43F-047C-4ECA-8D93-22133C7C322B}" type="slidenum">
              <a:rPr lang="en-US" smtClean="0"/>
              <a:t>‹#›</a:t>
            </a:fld>
            <a:endParaRPr lang="en-US"/>
          </a:p>
        </p:txBody>
      </p:sp>
    </p:spTree>
    <p:extLst>
      <p:ext uri="{BB962C8B-B14F-4D97-AF65-F5344CB8AC3E}">
        <p14:creationId xmlns:p14="http://schemas.microsoft.com/office/powerpoint/2010/main" val="1235259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6FA194-28DA-5CFD-AEFF-D5F79BB29215}"/>
              </a:ext>
            </a:extLst>
          </p:cNvPr>
          <p:cNvSpPr>
            <a:spLocks noGrp="1"/>
          </p:cNvSpPr>
          <p:nvPr>
            <p:ph type="dt" sz="half" idx="10"/>
          </p:nvPr>
        </p:nvSpPr>
        <p:spPr/>
        <p:txBody>
          <a:bodyPr/>
          <a:lstStyle/>
          <a:p>
            <a:fld id="{95FBBD2D-8508-4244-8432-A6A23086BFD0}" type="datetimeFigureOut">
              <a:rPr lang="en-US" smtClean="0"/>
              <a:t>10/22/2025</a:t>
            </a:fld>
            <a:endParaRPr lang="en-US"/>
          </a:p>
        </p:txBody>
      </p:sp>
      <p:sp>
        <p:nvSpPr>
          <p:cNvPr id="3" name="Footer Placeholder 2">
            <a:extLst>
              <a:ext uri="{FF2B5EF4-FFF2-40B4-BE49-F238E27FC236}">
                <a16:creationId xmlns:a16="http://schemas.microsoft.com/office/drawing/2014/main" id="{C79054D0-C951-1A82-6312-7E1CD4D801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F56B0F-947E-7C09-7192-95D33CAA9C7E}"/>
              </a:ext>
            </a:extLst>
          </p:cNvPr>
          <p:cNvSpPr>
            <a:spLocks noGrp="1"/>
          </p:cNvSpPr>
          <p:nvPr>
            <p:ph type="sldNum" sz="quarter" idx="12"/>
          </p:nvPr>
        </p:nvSpPr>
        <p:spPr/>
        <p:txBody>
          <a:bodyPr/>
          <a:lstStyle/>
          <a:p>
            <a:fld id="{959EF43F-047C-4ECA-8D93-22133C7C322B}" type="slidenum">
              <a:rPr lang="en-US" smtClean="0"/>
              <a:t>‹#›</a:t>
            </a:fld>
            <a:endParaRPr lang="en-US"/>
          </a:p>
        </p:txBody>
      </p:sp>
    </p:spTree>
    <p:extLst>
      <p:ext uri="{BB962C8B-B14F-4D97-AF65-F5344CB8AC3E}">
        <p14:creationId xmlns:p14="http://schemas.microsoft.com/office/powerpoint/2010/main" val="4132923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69DE6-B42F-B22E-2EBA-D2EE770250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5CDDEA-A187-3612-04BE-5D85B7F5A0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9CC11A-9593-FE47-76B8-289F338F5B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243D8A-0500-E69D-368B-8134A62BC08B}"/>
              </a:ext>
            </a:extLst>
          </p:cNvPr>
          <p:cNvSpPr>
            <a:spLocks noGrp="1"/>
          </p:cNvSpPr>
          <p:nvPr>
            <p:ph type="dt" sz="half" idx="10"/>
          </p:nvPr>
        </p:nvSpPr>
        <p:spPr/>
        <p:txBody>
          <a:bodyPr/>
          <a:lstStyle/>
          <a:p>
            <a:fld id="{95FBBD2D-8508-4244-8432-A6A23086BFD0}" type="datetimeFigureOut">
              <a:rPr lang="en-US" smtClean="0"/>
              <a:t>10/22/2025</a:t>
            </a:fld>
            <a:endParaRPr lang="en-US"/>
          </a:p>
        </p:txBody>
      </p:sp>
      <p:sp>
        <p:nvSpPr>
          <p:cNvPr id="6" name="Footer Placeholder 5">
            <a:extLst>
              <a:ext uri="{FF2B5EF4-FFF2-40B4-BE49-F238E27FC236}">
                <a16:creationId xmlns:a16="http://schemas.microsoft.com/office/drawing/2014/main" id="{9AA985F8-ADC6-A910-91C4-C70D04E943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C42AB8-685F-A8A6-C974-85781F408097}"/>
              </a:ext>
            </a:extLst>
          </p:cNvPr>
          <p:cNvSpPr>
            <a:spLocks noGrp="1"/>
          </p:cNvSpPr>
          <p:nvPr>
            <p:ph type="sldNum" sz="quarter" idx="12"/>
          </p:nvPr>
        </p:nvSpPr>
        <p:spPr/>
        <p:txBody>
          <a:bodyPr/>
          <a:lstStyle/>
          <a:p>
            <a:fld id="{959EF43F-047C-4ECA-8D93-22133C7C322B}" type="slidenum">
              <a:rPr lang="en-US" smtClean="0"/>
              <a:t>‹#›</a:t>
            </a:fld>
            <a:endParaRPr lang="en-US"/>
          </a:p>
        </p:txBody>
      </p:sp>
    </p:spTree>
    <p:extLst>
      <p:ext uri="{BB962C8B-B14F-4D97-AF65-F5344CB8AC3E}">
        <p14:creationId xmlns:p14="http://schemas.microsoft.com/office/powerpoint/2010/main" val="34903283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DCA7B-1FA7-9486-C60B-6EF85D9FCD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416F28-4051-6845-9439-43CAB77486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840A59-82EF-F0CA-648A-CE0E4D32ED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923EAF-F835-D74F-C4B5-4B244D103FB2}"/>
              </a:ext>
            </a:extLst>
          </p:cNvPr>
          <p:cNvSpPr>
            <a:spLocks noGrp="1"/>
          </p:cNvSpPr>
          <p:nvPr>
            <p:ph type="dt" sz="half" idx="10"/>
          </p:nvPr>
        </p:nvSpPr>
        <p:spPr/>
        <p:txBody>
          <a:bodyPr/>
          <a:lstStyle/>
          <a:p>
            <a:fld id="{95FBBD2D-8508-4244-8432-A6A23086BFD0}" type="datetimeFigureOut">
              <a:rPr lang="en-US" smtClean="0"/>
              <a:t>10/22/2025</a:t>
            </a:fld>
            <a:endParaRPr lang="en-US"/>
          </a:p>
        </p:txBody>
      </p:sp>
      <p:sp>
        <p:nvSpPr>
          <p:cNvPr id="6" name="Footer Placeholder 5">
            <a:extLst>
              <a:ext uri="{FF2B5EF4-FFF2-40B4-BE49-F238E27FC236}">
                <a16:creationId xmlns:a16="http://schemas.microsoft.com/office/drawing/2014/main" id="{9CAD2658-7FDC-6DEF-3188-D8A8276E0D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0D5DFF-A8BD-B843-D66C-F20FB1A2FC17}"/>
              </a:ext>
            </a:extLst>
          </p:cNvPr>
          <p:cNvSpPr>
            <a:spLocks noGrp="1"/>
          </p:cNvSpPr>
          <p:nvPr>
            <p:ph type="sldNum" sz="quarter" idx="12"/>
          </p:nvPr>
        </p:nvSpPr>
        <p:spPr/>
        <p:txBody>
          <a:bodyPr/>
          <a:lstStyle/>
          <a:p>
            <a:fld id="{959EF43F-047C-4ECA-8D93-22133C7C322B}" type="slidenum">
              <a:rPr lang="en-US" smtClean="0"/>
              <a:t>‹#›</a:t>
            </a:fld>
            <a:endParaRPr lang="en-US"/>
          </a:p>
        </p:txBody>
      </p:sp>
    </p:spTree>
    <p:extLst>
      <p:ext uri="{BB962C8B-B14F-4D97-AF65-F5344CB8AC3E}">
        <p14:creationId xmlns:p14="http://schemas.microsoft.com/office/powerpoint/2010/main" val="2708382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45000">
              <a:schemeClr val="bg1">
                <a:lumMod val="95000"/>
              </a:schemeClr>
            </a:gs>
            <a:gs pos="74000">
              <a:srgbClr val="FFFFCC"/>
            </a:gs>
            <a:gs pos="100000">
              <a:schemeClr val="accent3">
                <a:lumMod val="20000"/>
                <a:lumOff val="8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526DD5-261B-94A7-E8AB-7F152409F5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3E68CB-A040-C9D3-9715-4169F0151D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BAC70A-1874-0258-9C17-11F746A40B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5FBBD2D-8508-4244-8432-A6A23086BFD0}" type="datetimeFigureOut">
              <a:rPr lang="en-US" smtClean="0"/>
              <a:t>10/22/2025</a:t>
            </a:fld>
            <a:endParaRPr lang="en-US"/>
          </a:p>
        </p:txBody>
      </p:sp>
      <p:sp>
        <p:nvSpPr>
          <p:cNvPr id="5" name="Footer Placeholder 4">
            <a:extLst>
              <a:ext uri="{FF2B5EF4-FFF2-40B4-BE49-F238E27FC236}">
                <a16:creationId xmlns:a16="http://schemas.microsoft.com/office/drawing/2014/main" id="{45051719-5054-143D-173B-A1AD0C1752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6C977F8-8798-40B0-5316-654C86A445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59EF43F-047C-4ECA-8D93-22133C7C322B}" type="slidenum">
              <a:rPr lang="en-US" smtClean="0"/>
              <a:t>‹#›</a:t>
            </a:fld>
            <a:endParaRPr lang="en-US"/>
          </a:p>
        </p:txBody>
      </p:sp>
    </p:spTree>
    <p:extLst>
      <p:ext uri="{BB962C8B-B14F-4D97-AF65-F5344CB8AC3E}">
        <p14:creationId xmlns:p14="http://schemas.microsoft.com/office/powerpoint/2010/main" val="19129455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3.gif"/></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3.gif"/></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3.gif"/></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3.gif"/></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3.gif"/></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3.gif"/></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3.gif"/></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3.gif"/></Relationships>
</file>

<file path=ppt/slides/_rels/slide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9260F189-0E71-4C4D-9279-9B5345428AD8}"/>
              </a:ext>
            </a:extLst>
          </p:cNvPr>
          <p:cNvSpPr/>
          <p:nvPr/>
        </p:nvSpPr>
        <p:spPr>
          <a:xfrm>
            <a:off x="2890838" y="4574901"/>
            <a:ext cx="6433088" cy="1712418"/>
          </a:xfrm>
          <a:custGeom>
            <a:avLst/>
            <a:gdLst>
              <a:gd name="connsiteX0" fmla="*/ 0 w 6433088"/>
              <a:gd name="connsiteY0" fmla="*/ 285409 h 1712418"/>
              <a:gd name="connsiteX1" fmla="*/ 285409 w 6433088"/>
              <a:gd name="connsiteY1" fmla="*/ 0 h 1712418"/>
              <a:gd name="connsiteX2" fmla="*/ 813013 w 6433088"/>
              <a:gd name="connsiteY2" fmla="*/ 0 h 1712418"/>
              <a:gd name="connsiteX3" fmla="*/ 1281995 w 6433088"/>
              <a:gd name="connsiteY3" fmla="*/ 0 h 1712418"/>
              <a:gd name="connsiteX4" fmla="*/ 1926845 w 6433088"/>
              <a:gd name="connsiteY4" fmla="*/ 0 h 1712418"/>
              <a:gd name="connsiteX5" fmla="*/ 2454449 w 6433088"/>
              <a:gd name="connsiteY5" fmla="*/ 0 h 1712418"/>
              <a:gd name="connsiteX6" fmla="*/ 3157921 w 6433088"/>
              <a:gd name="connsiteY6" fmla="*/ 0 h 1712418"/>
              <a:gd name="connsiteX7" fmla="*/ 3744148 w 6433088"/>
              <a:gd name="connsiteY7" fmla="*/ 0 h 1712418"/>
              <a:gd name="connsiteX8" fmla="*/ 4271753 w 6433088"/>
              <a:gd name="connsiteY8" fmla="*/ 0 h 1712418"/>
              <a:gd name="connsiteX9" fmla="*/ 4975225 w 6433088"/>
              <a:gd name="connsiteY9" fmla="*/ 0 h 1712418"/>
              <a:gd name="connsiteX10" fmla="*/ 5385584 w 6433088"/>
              <a:gd name="connsiteY10" fmla="*/ 0 h 1712418"/>
              <a:gd name="connsiteX11" fmla="*/ 6147679 w 6433088"/>
              <a:gd name="connsiteY11" fmla="*/ 0 h 1712418"/>
              <a:gd name="connsiteX12" fmla="*/ 6433088 w 6433088"/>
              <a:gd name="connsiteY12" fmla="*/ 285409 h 1712418"/>
              <a:gd name="connsiteX13" fmla="*/ 6433088 w 6433088"/>
              <a:gd name="connsiteY13" fmla="*/ 856209 h 1712418"/>
              <a:gd name="connsiteX14" fmla="*/ 6433088 w 6433088"/>
              <a:gd name="connsiteY14" fmla="*/ 1427009 h 1712418"/>
              <a:gd name="connsiteX15" fmla="*/ 6147679 w 6433088"/>
              <a:gd name="connsiteY15" fmla="*/ 1712418 h 1712418"/>
              <a:gd name="connsiteX16" fmla="*/ 5561452 w 6433088"/>
              <a:gd name="connsiteY16" fmla="*/ 1712418 h 1712418"/>
              <a:gd name="connsiteX17" fmla="*/ 5151093 w 6433088"/>
              <a:gd name="connsiteY17" fmla="*/ 1712418 h 1712418"/>
              <a:gd name="connsiteX18" fmla="*/ 4506243 w 6433088"/>
              <a:gd name="connsiteY18" fmla="*/ 1712418 h 1712418"/>
              <a:gd name="connsiteX19" fmla="*/ 3978639 w 6433088"/>
              <a:gd name="connsiteY19" fmla="*/ 1712418 h 1712418"/>
              <a:gd name="connsiteX20" fmla="*/ 3392412 w 6433088"/>
              <a:gd name="connsiteY20" fmla="*/ 1712418 h 1712418"/>
              <a:gd name="connsiteX21" fmla="*/ 2688940 w 6433088"/>
              <a:gd name="connsiteY21" fmla="*/ 1712418 h 1712418"/>
              <a:gd name="connsiteX22" fmla="*/ 2102713 w 6433088"/>
              <a:gd name="connsiteY22" fmla="*/ 1712418 h 1712418"/>
              <a:gd name="connsiteX23" fmla="*/ 1399240 w 6433088"/>
              <a:gd name="connsiteY23" fmla="*/ 1712418 h 1712418"/>
              <a:gd name="connsiteX24" fmla="*/ 930259 w 6433088"/>
              <a:gd name="connsiteY24" fmla="*/ 1712418 h 1712418"/>
              <a:gd name="connsiteX25" fmla="*/ 285409 w 6433088"/>
              <a:gd name="connsiteY25" fmla="*/ 1712418 h 1712418"/>
              <a:gd name="connsiteX26" fmla="*/ 0 w 6433088"/>
              <a:gd name="connsiteY26" fmla="*/ 1427009 h 1712418"/>
              <a:gd name="connsiteX27" fmla="*/ 0 w 6433088"/>
              <a:gd name="connsiteY27" fmla="*/ 844793 h 1712418"/>
              <a:gd name="connsiteX28" fmla="*/ 0 w 6433088"/>
              <a:gd name="connsiteY28" fmla="*/ 285409 h 1712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433088" h="1712418" fill="none" extrusionOk="0">
                <a:moveTo>
                  <a:pt x="0" y="285409"/>
                </a:moveTo>
                <a:cubicBezTo>
                  <a:pt x="2361" y="122604"/>
                  <a:pt x="149305" y="-889"/>
                  <a:pt x="285409" y="0"/>
                </a:cubicBezTo>
                <a:cubicBezTo>
                  <a:pt x="526848" y="-25130"/>
                  <a:pt x="682333" y="2361"/>
                  <a:pt x="813013" y="0"/>
                </a:cubicBezTo>
                <a:cubicBezTo>
                  <a:pt x="943693" y="-2361"/>
                  <a:pt x="1116686" y="18463"/>
                  <a:pt x="1281995" y="0"/>
                </a:cubicBezTo>
                <a:cubicBezTo>
                  <a:pt x="1447304" y="-18463"/>
                  <a:pt x="1696744" y="39143"/>
                  <a:pt x="1926845" y="0"/>
                </a:cubicBezTo>
                <a:cubicBezTo>
                  <a:pt x="2156946" y="-39143"/>
                  <a:pt x="2263870" y="45734"/>
                  <a:pt x="2454449" y="0"/>
                </a:cubicBezTo>
                <a:cubicBezTo>
                  <a:pt x="2645028" y="-45734"/>
                  <a:pt x="2811092" y="77886"/>
                  <a:pt x="3157921" y="0"/>
                </a:cubicBezTo>
                <a:cubicBezTo>
                  <a:pt x="3504750" y="-77886"/>
                  <a:pt x="3567352" y="12987"/>
                  <a:pt x="3744148" y="0"/>
                </a:cubicBezTo>
                <a:cubicBezTo>
                  <a:pt x="3920944" y="-12987"/>
                  <a:pt x="4080074" y="1460"/>
                  <a:pt x="4271753" y="0"/>
                </a:cubicBezTo>
                <a:cubicBezTo>
                  <a:pt x="4463433" y="-1460"/>
                  <a:pt x="4646518" y="57136"/>
                  <a:pt x="4975225" y="0"/>
                </a:cubicBezTo>
                <a:cubicBezTo>
                  <a:pt x="5303932" y="-57136"/>
                  <a:pt x="5252768" y="841"/>
                  <a:pt x="5385584" y="0"/>
                </a:cubicBezTo>
                <a:cubicBezTo>
                  <a:pt x="5518400" y="-841"/>
                  <a:pt x="5990145" y="27412"/>
                  <a:pt x="6147679" y="0"/>
                </a:cubicBezTo>
                <a:cubicBezTo>
                  <a:pt x="6324532" y="-18277"/>
                  <a:pt x="6414647" y="87321"/>
                  <a:pt x="6433088" y="285409"/>
                </a:cubicBezTo>
                <a:cubicBezTo>
                  <a:pt x="6450740" y="461003"/>
                  <a:pt x="6390055" y="720197"/>
                  <a:pt x="6433088" y="856209"/>
                </a:cubicBezTo>
                <a:cubicBezTo>
                  <a:pt x="6476121" y="992221"/>
                  <a:pt x="6368170" y="1179632"/>
                  <a:pt x="6433088" y="1427009"/>
                </a:cubicBezTo>
                <a:cubicBezTo>
                  <a:pt x="6453169" y="1586571"/>
                  <a:pt x="6323425" y="1730749"/>
                  <a:pt x="6147679" y="1712418"/>
                </a:cubicBezTo>
                <a:cubicBezTo>
                  <a:pt x="5929102" y="1730225"/>
                  <a:pt x="5835141" y="1698892"/>
                  <a:pt x="5561452" y="1712418"/>
                </a:cubicBezTo>
                <a:cubicBezTo>
                  <a:pt x="5287763" y="1725944"/>
                  <a:pt x="5341848" y="1688632"/>
                  <a:pt x="5151093" y="1712418"/>
                </a:cubicBezTo>
                <a:cubicBezTo>
                  <a:pt x="4960338" y="1736204"/>
                  <a:pt x="4752984" y="1638103"/>
                  <a:pt x="4506243" y="1712418"/>
                </a:cubicBezTo>
                <a:cubicBezTo>
                  <a:pt x="4259502" y="1786733"/>
                  <a:pt x="4193145" y="1682723"/>
                  <a:pt x="3978639" y="1712418"/>
                </a:cubicBezTo>
                <a:cubicBezTo>
                  <a:pt x="3764133" y="1742113"/>
                  <a:pt x="3575019" y="1644160"/>
                  <a:pt x="3392412" y="1712418"/>
                </a:cubicBezTo>
                <a:cubicBezTo>
                  <a:pt x="3209805" y="1780676"/>
                  <a:pt x="2834238" y="1688362"/>
                  <a:pt x="2688940" y="1712418"/>
                </a:cubicBezTo>
                <a:cubicBezTo>
                  <a:pt x="2543642" y="1736474"/>
                  <a:pt x="2336164" y="1704681"/>
                  <a:pt x="2102713" y="1712418"/>
                </a:cubicBezTo>
                <a:cubicBezTo>
                  <a:pt x="1869262" y="1720155"/>
                  <a:pt x="1551689" y="1677611"/>
                  <a:pt x="1399240" y="1712418"/>
                </a:cubicBezTo>
                <a:cubicBezTo>
                  <a:pt x="1246791" y="1747225"/>
                  <a:pt x="1080354" y="1707762"/>
                  <a:pt x="930259" y="1712418"/>
                </a:cubicBezTo>
                <a:cubicBezTo>
                  <a:pt x="780164" y="1717074"/>
                  <a:pt x="500842" y="1698625"/>
                  <a:pt x="285409" y="1712418"/>
                </a:cubicBezTo>
                <a:cubicBezTo>
                  <a:pt x="107359" y="1736811"/>
                  <a:pt x="-5011" y="1586560"/>
                  <a:pt x="0" y="1427009"/>
                </a:cubicBezTo>
                <a:cubicBezTo>
                  <a:pt x="-34735" y="1301165"/>
                  <a:pt x="69458" y="1024733"/>
                  <a:pt x="0" y="844793"/>
                </a:cubicBezTo>
                <a:cubicBezTo>
                  <a:pt x="-69458" y="664853"/>
                  <a:pt x="49175" y="402910"/>
                  <a:pt x="0" y="285409"/>
                </a:cubicBezTo>
                <a:close/>
              </a:path>
              <a:path w="6433088" h="1712418" stroke="0" extrusionOk="0">
                <a:moveTo>
                  <a:pt x="0" y="285409"/>
                </a:moveTo>
                <a:cubicBezTo>
                  <a:pt x="8932" y="131444"/>
                  <a:pt x="154470" y="-22097"/>
                  <a:pt x="285409" y="0"/>
                </a:cubicBezTo>
                <a:cubicBezTo>
                  <a:pt x="494096" y="-2919"/>
                  <a:pt x="752496" y="25049"/>
                  <a:pt x="988881" y="0"/>
                </a:cubicBezTo>
                <a:cubicBezTo>
                  <a:pt x="1225266" y="-25049"/>
                  <a:pt x="1392237" y="54745"/>
                  <a:pt x="1633731" y="0"/>
                </a:cubicBezTo>
                <a:cubicBezTo>
                  <a:pt x="1875225" y="-54745"/>
                  <a:pt x="2043613" y="24820"/>
                  <a:pt x="2278581" y="0"/>
                </a:cubicBezTo>
                <a:cubicBezTo>
                  <a:pt x="2513549" y="-24820"/>
                  <a:pt x="2593179" y="42773"/>
                  <a:pt x="2864808" y="0"/>
                </a:cubicBezTo>
                <a:cubicBezTo>
                  <a:pt x="3136437" y="-42773"/>
                  <a:pt x="3223829" y="23913"/>
                  <a:pt x="3509658" y="0"/>
                </a:cubicBezTo>
                <a:cubicBezTo>
                  <a:pt x="3795487" y="-23913"/>
                  <a:pt x="3798700" y="28493"/>
                  <a:pt x="3920016" y="0"/>
                </a:cubicBezTo>
                <a:cubicBezTo>
                  <a:pt x="4041332" y="-28493"/>
                  <a:pt x="4350546" y="58155"/>
                  <a:pt x="4623489" y="0"/>
                </a:cubicBezTo>
                <a:cubicBezTo>
                  <a:pt x="4896432" y="-58155"/>
                  <a:pt x="5029757" y="76385"/>
                  <a:pt x="5268339" y="0"/>
                </a:cubicBezTo>
                <a:cubicBezTo>
                  <a:pt x="5506921" y="-76385"/>
                  <a:pt x="5718952" y="7828"/>
                  <a:pt x="6147679" y="0"/>
                </a:cubicBezTo>
                <a:cubicBezTo>
                  <a:pt x="6294971" y="-43290"/>
                  <a:pt x="6419845" y="136655"/>
                  <a:pt x="6433088" y="285409"/>
                </a:cubicBezTo>
                <a:cubicBezTo>
                  <a:pt x="6439719" y="458906"/>
                  <a:pt x="6424766" y="712379"/>
                  <a:pt x="6433088" y="821961"/>
                </a:cubicBezTo>
                <a:cubicBezTo>
                  <a:pt x="6441410" y="931543"/>
                  <a:pt x="6394822" y="1242362"/>
                  <a:pt x="6433088" y="1427009"/>
                </a:cubicBezTo>
                <a:cubicBezTo>
                  <a:pt x="6426963" y="1603948"/>
                  <a:pt x="6297689" y="1739097"/>
                  <a:pt x="6147679" y="1712418"/>
                </a:cubicBezTo>
                <a:cubicBezTo>
                  <a:pt x="5892688" y="1747831"/>
                  <a:pt x="5768857" y="1680270"/>
                  <a:pt x="5620075" y="1712418"/>
                </a:cubicBezTo>
                <a:cubicBezTo>
                  <a:pt x="5471293" y="1744566"/>
                  <a:pt x="5279048" y="1667601"/>
                  <a:pt x="5151093" y="1712418"/>
                </a:cubicBezTo>
                <a:cubicBezTo>
                  <a:pt x="5023138" y="1757235"/>
                  <a:pt x="4746323" y="1712170"/>
                  <a:pt x="4564866" y="1712418"/>
                </a:cubicBezTo>
                <a:cubicBezTo>
                  <a:pt x="4383409" y="1712666"/>
                  <a:pt x="4051104" y="1652089"/>
                  <a:pt x="3861394" y="1712418"/>
                </a:cubicBezTo>
                <a:cubicBezTo>
                  <a:pt x="3671684" y="1772747"/>
                  <a:pt x="3398229" y="1702591"/>
                  <a:pt x="3216544" y="1712418"/>
                </a:cubicBezTo>
                <a:cubicBezTo>
                  <a:pt x="3034859" y="1722245"/>
                  <a:pt x="2809154" y="1701836"/>
                  <a:pt x="2688940" y="1712418"/>
                </a:cubicBezTo>
                <a:cubicBezTo>
                  <a:pt x="2568726" y="1723000"/>
                  <a:pt x="2281227" y="1676922"/>
                  <a:pt x="2102713" y="1712418"/>
                </a:cubicBezTo>
                <a:cubicBezTo>
                  <a:pt x="1924199" y="1747914"/>
                  <a:pt x="1884607" y="1675777"/>
                  <a:pt x="1692354" y="1712418"/>
                </a:cubicBezTo>
                <a:cubicBezTo>
                  <a:pt x="1500101" y="1749059"/>
                  <a:pt x="1232064" y="1675516"/>
                  <a:pt x="1106127" y="1712418"/>
                </a:cubicBezTo>
                <a:cubicBezTo>
                  <a:pt x="980190" y="1749320"/>
                  <a:pt x="511471" y="1704977"/>
                  <a:pt x="285409" y="1712418"/>
                </a:cubicBezTo>
                <a:cubicBezTo>
                  <a:pt x="124386" y="1698067"/>
                  <a:pt x="-11700" y="1555309"/>
                  <a:pt x="0" y="1427009"/>
                </a:cubicBezTo>
                <a:cubicBezTo>
                  <a:pt x="-35317" y="1234695"/>
                  <a:pt x="15567" y="1008874"/>
                  <a:pt x="0" y="879041"/>
                </a:cubicBezTo>
                <a:cubicBezTo>
                  <a:pt x="-15567" y="749208"/>
                  <a:pt x="57653" y="580603"/>
                  <a:pt x="0" y="285409"/>
                </a:cubicBezTo>
                <a:close/>
              </a:path>
            </a:pathLst>
          </a:custGeom>
          <a:solidFill>
            <a:schemeClr val="accent1"/>
          </a:solidFill>
          <a:ln>
            <a:extLst>
              <a:ext uri="{C807C97D-BFC1-408E-A445-0C87EB9F89A2}">
                <ask:lineSketchStyleProps xmlns:ask="http://schemas.microsoft.com/office/drawing/2018/sketchyshapes" sd="2956030317">
                  <a:prstGeom prst="roundRect">
                    <a:avLst/>
                  </a:prstGeom>
                  <ask:type>
                    <ask:lineSketchScribble/>
                  </ask:type>
                </ask:lineSketchStyleProps>
              </a:ext>
            </a:extLst>
          </a:ln>
          <a:effectLst>
            <a:outerShdw blurRad="76200" dir="18900000" sy="23000" kx="-1200000" algn="bl" rotWithShape="0">
              <a:prstClr val="black">
                <a:alpha val="20000"/>
              </a:prstClr>
            </a:outerShdw>
            <a:reflection blurRad="6350" stA="50000" endA="300" endPos="55000" dir="5400000" sy="-100000" algn="bl" rotWithShape="0"/>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400" dirty="0">
                <a:ln w="0"/>
                <a:solidFill>
                  <a:srgbClr val="FFFF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Metaheuristic Optimization: 4 Cutting-Edge Applications</a:t>
            </a:r>
          </a:p>
          <a:p>
            <a:pPr algn="ctr"/>
            <a:r>
              <a:rPr lang="en-US" sz="20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Exoplanetary Adaptation Simulation by Genetic Algorithm</a:t>
            </a:r>
          </a:p>
          <a:p>
            <a:pPr algn="ctr"/>
            <a:r>
              <a:rPr lang="en-US" sz="1200" dirty="0">
                <a:latin typeface="Times New Roman" panose="02020603050405020304" pitchFamily="18" charset="0"/>
                <a:cs typeface="Times New Roman" panose="02020603050405020304" pitchFamily="18" charset="0"/>
              </a:rPr>
              <a:t>By: Seyed Muhammad Hossein Mousavi</a:t>
            </a:r>
          </a:p>
          <a:p>
            <a:pPr algn="ctr"/>
            <a:r>
              <a:rPr lang="en-US" sz="1200" dirty="0">
                <a:latin typeface="Times New Roman" panose="02020603050405020304" pitchFamily="18" charset="0"/>
                <a:cs typeface="Times New Roman" panose="02020603050405020304" pitchFamily="18" charset="0"/>
              </a:rPr>
              <a:t>2025</a:t>
            </a:r>
          </a:p>
        </p:txBody>
      </p:sp>
      <p:pic>
        <p:nvPicPr>
          <p:cNvPr id="16" name="Picture 15">
            <a:extLst>
              <a:ext uri="{FF2B5EF4-FFF2-40B4-BE49-F238E27FC236}">
                <a16:creationId xmlns:a16="http://schemas.microsoft.com/office/drawing/2014/main" id="{3B3BD49F-247E-4D96-8ED8-ADE04E4579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19556" y="6172201"/>
            <a:ext cx="685800" cy="6858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17" name="Slide Number Placeholder 16">
            <a:extLst>
              <a:ext uri="{FF2B5EF4-FFF2-40B4-BE49-F238E27FC236}">
                <a16:creationId xmlns:a16="http://schemas.microsoft.com/office/drawing/2014/main" id="{8E92E71C-DE74-4CE5-851D-286D8DDEBEEF}"/>
              </a:ext>
            </a:extLst>
          </p:cNvPr>
          <p:cNvSpPr>
            <a:spLocks noGrp="1"/>
          </p:cNvSpPr>
          <p:nvPr>
            <p:ph type="sldNum" sz="quarter" idx="12"/>
          </p:nvPr>
        </p:nvSpPr>
        <p:spPr/>
        <p:txBody>
          <a:bodyPr/>
          <a:lstStyle/>
          <a:p>
            <a:fld id="{3A694A67-C786-4D0F-8D4E-38672C8D6A33}" type="slidenum">
              <a:rPr lang="en-US" sz="1800" b="1" smtClean="0">
                <a:solidFill>
                  <a:srgbClr val="FF0000"/>
                </a:solidFill>
              </a:rPr>
              <a:t>1</a:t>
            </a:fld>
            <a:endParaRPr lang="en-US" sz="1800" b="1" dirty="0">
              <a:solidFill>
                <a:srgbClr val="FF0000"/>
              </a:solidFill>
            </a:endParaRPr>
          </a:p>
        </p:txBody>
      </p:sp>
      <p:pic>
        <p:nvPicPr>
          <p:cNvPr id="23" name="Picture 22">
            <a:extLst>
              <a:ext uri="{FF2B5EF4-FFF2-40B4-BE49-F238E27FC236}">
                <a16:creationId xmlns:a16="http://schemas.microsoft.com/office/drawing/2014/main" id="{C4E0198F-ABEF-4F4E-8450-CC81CEEFB8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00" y="5505797"/>
            <a:ext cx="2853617" cy="1332807"/>
          </a:xfrm>
          <a:prstGeom prst="rect">
            <a:avLst/>
          </a:prstGeom>
          <a:ln>
            <a:noFill/>
          </a:ln>
          <a:effectLst>
            <a:outerShdw blurRad="292100" dist="139700" dir="2700000" algn="tl" rotWithShape="0">
              <a:srgbClr val="333333">
                <a:alpha val="65000"/>
              </a:srgbClr>
            </a:outerShdw>
          </a:effectLst>
        </p:spPr>
      </p:pic>
      <p:pic>
        <p:nvPicPr>
          <p:cNvPr id="25" name="Picture 24">
            <a:extLst>
              <a:ext uri="{FF2B5EF4-FFF2-40B4-BE49-F238E27FC236}">
                <a16:creationId xmlns:a16="http://schemas.microsoft.com/office/drawing/2014/main" id="{36F95A3B-EFA3-42C4-ACEC-8D8DAEF25C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0426"/>
            <a:ext cx="5714439" cy="4290374"/>
          </a:xfrm>
          <a:prstGeom prst="rect">
            <a:avLst/>
          </a:prstGeom>
        </p:spPr>
      </p:pic>
      <p:pic>
        <p:nvPicPr>
          <p:cNvPr id="8" name="Picture 7">
            <a:extLst>
              <a:ext uri="{FF2B5EF4-FFF2-40B4-BE49-F238E27FC236}">
                <a16:creationId xmlns:a16="http://schemas.microsoft.com/office/drawing/2014/main" id="{607C0904-C1A9-4721-B98C-C90BC7173E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23926" y="4124865"/>
            <a:ext cx="2868074" cy="2231485"/>
          </a:xfrm>
          <a:prstGeom prst="rect">
            <a:avLst/>
          </a:prstGeom>
        </p:spPr>
      </p:pic>
      <p:pic>
        <p:nvPicPr>
          <p:cNvPr id="3" name="Picture 2">
            <a:extLst>
              <a:ext uri="{FF2B5EF4-FFF2-40B4-BE49-F238E27FC236}">
                <a16:creationId xmlns:a16="http://schemas.microsoft.com/office/drawing/2014/main" id="{C2350E59-BE63-492E-A5A4-6B40292DD7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57023" y="4271430"/>
            <a:ext cx="828654" cy="832860"/>
          </a:xfrm>
          <a:prstGeom prst="rect">
            <a:avLst/>
          </a:prstGeom>
          <a:ln>
            <a:noFill/>
          </a:ln>
          <a:effectLst>
            <a:reflection blurRad="6350" stA="50000" endA="300" endPos="90000" dist="50800" dir="5400000" sy="-100000" algn="bl" rotWithShape="0"/>
            <a:softEdge rad="112500"/>
          </a:effectLst>
        </p:spPr>
      </p:pic>
      <p:pic>
        <p:nvPicPr>
          <p:cNvPr id="6" name="Picture 5">
            <a:extLst>
              <a:ext uri="{FF2B5EF4-FFF2-40B4-BE49-F238E27FC236}">
                <a16:creationId xmlns:a16="http://schemas.microsoft.com/office/drawing/2014/main" id="{09F87F5B-4B80-4084-97DB-5B008B11E6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33346" y="1964636"/>
            <a:ext cx="975895" cy="975895"/>
          </a:xfrm>
          <a:prstGeom prst="roundRect">
            <a:avLst>
              <a:gd name="adj" fmla="val 16667"/>
            </a:avLst>
          </a:prstGeom>
          <a:ln>
            <a:noFill/>
          </a:ln>
          <a:effectLst>
            <a:outerShdw blurRad="76200" dist="38100" dir="7800000" algn="tl" rotWithShape="0">
              <a:srgbClr val="000000">
                <a:alpha val="40000"/>
              </a:srgbClr>
            </a:outerShdw>
            <a:reflection blurRad="6350" stA="50000" endA="295" endPos="92000" dist="1016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197766B5-2207-4942-BDCA-BE1A6A33D6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2297" y="82770"/>
            <a:ext cx="1331755" cy="746615"/>
          </a:xfrm>
          <a:prstGeom prst="rect">
            <a:avLst/>
          </a:prstGeom>
          <a:effectLst>
            <a:glow rad="63500">
              <a:schemeClr val="accent3">
                <a:satMod val="175000"/>
                <a:alpha val="40000"/>
              </a:schemeClr>
            </a:glow>
            <a:reflection blurRad="6350" stA="50000" endA="300" endPos="90000" dist="50800" dir="5400000" sy="-100000" algn="bl" rotWithShape="0"/>
          </a:effectLst>
        </p:spPr>
      </p:pic>
      <p:pic>
        <p:nvPicPr>
          <p:cNvPr id="13" name="Picture 12">
            <a:extLst>
              <a:ext uri="{FF2B5EF4-FFF2-40B4-BE49-F238E27FC236}">
                <a16:creationId xmlns:a16="http://schemas.microsoft.com/office/drawing/2014/main" id="{05546AA7-473C-4E53-BCCD-A0C449BC7C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14092" y="82770"/>
            <a:ext cx="975628" cy="1073412"/>
          </a:xfrm>
          <a:prstGeom prst="rect">
            <a:avLst/>
          </a:prstGeom>
          <a:effectLst>
            <a:reflection blurRad="6350" stA="50000" endA="300" endPos="55500" dist="50800" dir="5400000" sy="-100000" algn="bl" rotWithShape="0"/>
          </a:effectLst>
        </p:spPr>
      </p:pic>
      <p:pic>
        <p:nvPicPr>
          <p:cNvPr id="15" name="Picture 14">
            <a:extLst>
              <a:ext uri="{FF2B5EF4-FFF2-40B4-BE49-F238E27FC236}">
                <a16:creationId xmlns:a16="http://schemas.microsoft.com/office/drawing/2014/main" id="{577FE2DF-6167-4F50-ACC6-8B46840565A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06655" y="0"/>
            <a:ext cx="3038779" cy="1950896"/>
          </a:xfrm>
          <a:prstGeom prst="rect">
            <a:avLst/>
          </a:prstGeom>
        </p:spPr>
      </p:pic>
      <p:pic>
        <p:nvPicPr>
          <p:cNvPr id="18" name="Picture 17">
            <a:extLst>
              <a:ext uri="{FF2B5EF4-FFF2-40B4-BE49-F238E27FC236}">
                <a16:creationId xmlns:a16="http://schemas.microsoft.com/office/drawing/2014/main" id="{3EF75143-0AC8-4CB6-923C-FEC133ECEBC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2259" y="3827615"/>
            <a:ext cx="1345397" cy="1091058"/>
          </a:xfrm>
          <a:prstGeom prst="rect">
            <a:avLst/>
          </a:prstGeom>
        </p:spPr>
      </p:pic>
      <p:pic>
        <p:nvPicPr>
          <p:cNvPr id="2" name="Picture 1">
            <a:extLst>
              <a:ext uri="{FF2B5EF4-FFF2-40B4-BE49-F238E27FC236}">
                <a16:creationId xmlns:a16="http://schemas.microsoft.com/office/drawing/2014/main" id="{F041BC0E-1FF6-46DE-10F6-1B4EBDCF46C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33513" y="136526"/>
            <a:ext cx="4929841" cy="3919308"/>
          </a:xfrm>
          <a:prstGeom prst="rect">
            <a:avLst/>
          </a:prstGeom>
        </p:spPr>
      </p:pic>
    </p:spTree>
    <p:extLst>
      <p:ext uri="{BB962C8B-B14F-4D97-AF65-F5344CB8AC3E}">
        <p14:creationId xmlns:p14="http://schemas.microsoft.com/office/powerpoint/2010/main" val="774198791"/>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6">
            <a:extLst>
              <a:ext uri="{FF2B5EF4-FFF2-40B4-BE49-F238E27FC236}">
                <a16:creationId xmlns:a16="http://schemas.microsoft.com/office/drawing/2014/main" id="{B363FA28-C2BD-0C73-44CA-D45AC311C083}"/>
              </a:ext>
            </a:extLst>
          </p:cNvPr>
          <p:cNvSpPr>
            <a:spLocks noGrp="1"/>
          </p:cNvSpPr>
          <p:nvPr>
            <p:ph type="sldNum" sz="quarter" idx="12"/>
          </p:nvPr>
        </p:nvSpPr>
        <p:spPr>
          <a:xfrm>
            <a:off x="8610600" y="6356350"/>
            <a:ext cx="2743200" cy="365125"/>
          </a:xfrm>
        </p:spPr>
        <p:txBody>
          <a:bodyPr/>
          <a:lstStyle/>
          <a:p>
            <a:fld id="{3A694A67-C786-4D0F-8D4E-38672C8D6A33}" type="slidenum">
              <a:rPr lang="en-US" sz="1800" b="1" smtClean="0">
                <a:solidFill>
                  <a:srgbClr val="FF0000"/>
                </a:solidFill>
              </a:rPr>
              <a:t>10</a:t>
            </a:fld>
            <a:endParaRPr lang="en-US" sz="1800" b="1" dirty="0">
              <a:solidFill>
                <a:srgbClr val="FF0000"/>
              </a:solidFill>
            </a:endParaRPr>
          </a:p>
        </p:txBody>
      </p:sp>
      <p:sp>
        <p:nvSpPr>
          <p:cNvPr id="2" name="TextBox 1">
            <a:extLst>
              <a:ext uri="{FF2B5EF4-FFF2-40B4-BE49-F238E27FC236}">
                <a16:creationId xmlns:a16="http://schemas.microsoft.com/office/drawing/2014/main" id="{FC73B943-1CDB-4224-99A3-F063231BCCE7}"/>
              </a:ext>
            </a:extLst>
          </p:cNvPr>
          <p:cNvSpPr txBox="1"/>
          <p:nvPr/>
        </p:nvSpPr>
        <p:spPr>
          <a:xfrm>
            <a:off x="214313" y="261938"/>
            <a:ext cx="11615737" cy="6449843"/>
          </a:xfrm>
          <a:prstGeom prst="rect">
            <a:avLst/>
          </a:prstGeom>
          <a:noFill/>
        </p:spPr>
        <p:txBody>
          <a:bodyPr wrap="square" rtlCol="0">
            <a:spAutoFit/>
          </a:bodyPr>
          <a:lstStyle/>
          <a:p>
            <a:pPr marL="342900" indent="-342900">
              <a:buFont typeface="Arial" panose="020B0604020202020204" pitchFamily="34" charset="0"/>
              <a:buChar char="•"/>
            </a:pPr>
            <a:r>
              <a:rPr lang="en-US" sz="2400" b="1" dirty="0">
                <a:solidFill>
                  <a:srgbClr val="C00000"/>
                </a:solidFill>
                <a:latin typeface="Times New Roman" panose="02020603050405020304" pitchFamily="18" charset="0"/>
                <a:cs typeface="Times New Roman" panose="02020603050405020304" pitchFamily="18" charset="0"/>
              </a:rPr>
              <a:t>Optimization Problems</a:t>
            </a:r>
          </a:p>
          <a:p>
            <a:pPr marL="800100" lvl="1" indent="-342900">
              <a:buFont typeface="Wingdings" panose="05000000000000000000" pitchFamily="2" charset="2"/>
              <a:buChar char="v"/>
            </a:pPr>
            <a:r>
              <a:rPr lang="en-US" sz="2000" b="1" dirty="0">
                <a:solidFill>
                  <a:srgbClr val="002060"/>
                </a:solidFill>
                <a:latin typeface="Times New Roman" panose="02020603050405020304" pitchFamily="18" charset="0"/>
                <a:cs typeface="Times New Roman" panose="02020603050405020304" pitchFamily="18" charset="0"/>
              </a:rPr>
              <a:t>Exoplanetary Adaptation Simulation by Genetic Algorithm (GA)</a:t>
            </a:r>
          </a:p>
          <a:p>
            <a:pPr lvl="2" algn="ctr">
              <a:lnSpc>
                <a:spcPct val="150000"/>
              </a:lnSpc>
            </a:pPr>
            <a:r>
              <a:rPr lang="en-US" b="1" dirty="0">
                <a:solidFill>
                  <a:srgbClr val="C00000"/>
                </a:solidFill>
                <a:latin typeface="Times New Roman" panose="02020603050405020304" pitchFamily="18" charset="0"/>
                <a:cs typeface="Times New Roman" panose="02020603050405020304" pitchFamily="18" charset="0"/>
              </a:rPr>
              <a:t>A </a:t>
            </a:r>
            <a:r>
              <a:rPr lang="en-US" b="1" dirty="0">
                <a:solidFill>
                  <a:srgbClr val="002060"/>
                </a:solidFill>
                <a:latin typeface="Times New Roman" panose="02020603050405020304" pitchFamily="18" charset="0"/>
                <a:cs typeface="Times New Roman" panose="02020603050405020304" pitchFamily="18" charset="0"/>
              </a:rPr>
              <a:t>bad case </a:t>
            </a:r>
            <a:r>
              <a:rPr lang="en-US" b="1" dirty="0">
                <a:solidFill>
                  <a:srgbClr val="C00000"/>
                </a:solidFill>
                <a:latin typeface="Times New Roman" panose="02020603050405020304" pitchFamily="18" charset="0"/>
                <a:cs typeface="Times New Roman" panose="02020603050405020304" pitchFamily="18" charset="0"/>
              </a:rPr>
              <a:t>for survival (Planet 4026 / Star 4995): </a:t>
            </a:r>
            <a:r>
              <a:rPr lang="en-US" b="1" dirty="0">
                <a:latin typeface="Times New Roman" panose="02020603050405020304" pitchFamily="18" charset="0"/>
                <a:cs typeface="Times New Roman" panose="02020603050405020304" pitchFamily="18" charset="0"/>
              </a:rPr>
              <a:t>Best Fitness (0.3071)</a:t>
            </a:r>
          </a:p>
          <a:p>
            <a:pPr marL="1257300" lvl="2" indent="-342900" algn="just">
              <a:lnSpc>
                <a:spcPct val="150000"/>
              </a:lnSpc>
              <a:buFont typeface="Arial" panose="020B0604020202020204" pitchFamily="34" charset="0"/>
              <a:buChar char="•"/>
            </a:pPr>
            <a:r>
              <a:rPr lang="en-US" sz="1600" b="1" dirty="0">
                <a:solidFill>
                  <a:prstClr val="black"/>
                </a:solidFill>
                <a:latin typeface="Times New Roman" panose="02020603050405020304" pitchFamily="18" charset="0"/>
                <a:cs typeface="Times New Roman" panose="02020603050405020304" pitchFamily="18" charset="0"/>
              </a:rPr>
              <a:t>Gravity (0.30 G): </a:t>
            </a:r>
            <a:r>
              <a:rPr lang="en-US" sz="1600" dirty="0">
                <a:solidFill>
                  <a:srgbClr val="002060"/>
                </a:solidFill>
                <a:latin typeface="Times New Roman" panose="02020603050405020304" pitchFamily="18" charset="0"/>
                <a:cs typeface="Times New Roman" panose="02020603050405020304" pitchFamily="18" charset="0"/>
              </a:rPr>
              <a:t>Very low gravity</a:t>
            </a:r>
            <a:r>
              <a:rPr lang="en-US" sz="1600" dirty="0">
                <a:solidFill>
                  <a:prstClr val="black"/>
                </a:solidFill>
                <a:latin typeface="Times New Roman" panose="02020603050405020304" pitchFamily="18" charset="0"/>
                <a:cs typeface="Times New Roman" panose="02020603050405020304" pitchFamily="18" charset="0"/>
              </a:rPr>
              <a:t>; even though the organism evolved high bone density </a:t>
            </a:r>
            <a:r>
              <a:rPr lang="en-US" sz="1600" b="1" dirty="0">
                <a:solidFill>
                  <a:prstClr val="black"/>
                </a:solidFill>
                <a:latin typeface="Times New Roman" panose="02020603050405020304" pitchFamily="18" charset="0"/>
                <a:cs typeface="Times New Roman" panose="02020603050405020304" pitchFamily="18" charset="0"/>
              </a:rPr>
              <a:t>(≈ 5), </a:t>
            </a:r>
            <a:r>
              <a:rPr lang="en-US" sz="1600" dirty="0">
                <a:solidFill>
                  <a:prstClr val="black"/>
                </a:solidFill>
                <a:latin typeface="Times New Roman" panose="02020603050405020304" pitchFamily="18" charset="0"/>
                <a:cs typeface="Times New Roman" panose="02020603050405020304" pitchFamily="18" charset="0"/>
              </a:rPr>
              <a:t>such dense bones are </a:t>
            </a:r>
            <a:r>
              <a:rPr lang="en-US" sz="1600" dirty="0">
                <a:solidFill>
                  <a:srgbClr val="002060"/>
                </a:solidFill>
                <a:latin typeface="Times New Roman" panose="02020603050405020304" pitchFamily="18" charset="0"/>
                <a:cs typeface="Times New Roman" panose="02020603050405020304" pitchFamily="18" charset="0"/>
              </a:rPr>
              <a:t>inefficient here</a:t>
            </a:r>
            <a:r>
              <a:rPr lang="en-US" sz="1600" dirty="0">
                <a:solidFill>
                  <a:prstClr val="black"/>
                </a:solidFill>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energy wasted, reducing fitness</a:t>
            </a:r>
            <a:r>
              <a:rPr lang="en-US" sz="1600" dirty="0">
                <a:solidFill>
                  <a:prstClr val="black"/>
                </a:solidFill>
                <a:latin typeface="Times New Roman" panose="02020603050405020304" pitchFamily="18" charset="0"/>
                <a:cs typeface="Times New Roman" panose="02020603050405020304" pitchFamily="18" charset="0"/>
              </a:rPr>
              <a:t>.</a:t>
            </a:r>
          </a:p>
          <a:p>
            <a:pPr marL="1257300" lvl="2" indent="-342900" algn="just">
              <a:lnSpc>
                <a:spcPct val="150000"/>
              </a:lnSpc>
              <a:buFont typeface="Arial" panose="020B0604020202020204" pitchFamily="34" charset="0"/>
              <a:buChar char="•"/>
            </a:pPr>
            <a:r>
              <a:rPr lang="en-US" sz="1600" b="1" dirty="0">
                <a:solidFill>
                  <a:prstClr val="black"/>
                </a:solidFill>
                <a:latin typeface="Times New Roman" panose="02020603050405020304" pitchFamily="18" charset="0"/>
                <a:cs typeface="Times New Roman" panose="02020603050405020304" pitchFamily="18" charset="0"/>
              </a:rPr>
              <a:t>Atmosphere (O₂ 6.9%, CO₂ 49.3%): </a:t>
            </a:r>
            <a:r>
              <a:rPr lang="en-US" sz="1600" dirty="0">
                <a:solidFill>
                  <a:prstClr val="black"/>
                </a:solidFill>
                <a:latin typeface="Times New Roman" panose="02020603050405020304" pitchFamily="18" charset="0"/>
                <a:cs typeface="Times New Roman" panose="02020603050405020304" pitchFamily="18" charset="0"/>
              </a:rPr>
              <a:t>Very low oxygen and extremely high CO₂; </a:t>
            </a:r>
            <a:r>
              <a:rPr lang="en-US" sz="1600" dirty="0">
                <a:solidFill>
                  <a:srgbClr val="002060"/>
                </a:solidFill>
                <a:latin typeface="Times New Roman" panose="02020603050405020304" pitchFamily="18" charset="0"/>
                <a:cs typeface="Times New Roman" panose="02020603050405020304" pitchFamily="18" charset="0"/>
              </a:rPr>
              <a:t>although oxygen efficiency ≈ 5 helps, the toxic CO₂ level makes survival difficult.</a:t>
            </a:r>
          </a:p>
          <a:p>
            <a:pPr marL="1257300" lvl="2" indent="-342900" algn="just">
              <a:lnSpc>
                <a:spcPct val="150000"/>
              </a:lnSpc>
              <a:buFont typeface="Arial" panose="020B0604020202020204" pitchFamily="34" charset="0"/>
              <a:buChar char="•"/>
            </a:pPr>
            <a:r>
              <a:rPr lang="en-US" sz="1600" b="1" dirty="0">
                <a:solidFill>
                  <a:prstClr val="black"/>
                </a:solidFill>
                <a:latin typeface="Times New Roman" panose="02020603050405020304" pitchFamily="18" charset="0"/>
                <a:cs typeface="Times New Roman" panose="02020603050405020304" pitchFamily="18" charset="0"/>
              </a:rPr>
              <a:t>Radiation (477.9 (millisieverts per year) - mSv/yr): </a:t>
            </a:r>
            <a:r>
              <a:rPr lang="en-US" sz="1600" dirty="0">
                <a:solidFill>
                  <a:srgbClr val="002060"/>
                </a:solidFill>
                <a:latin typeface="Times New Roman" panose="02020603050405020304" pitchFamily="18" charset="0"/>
                <a:cs typeface="Times New Roman" panose="02020603050405020304" pitchFamily="18" charset="0"/>
              </a:rPr>
              <a:t>Extremely high</a:t>
            </a:r>
            <a:r>
              <a:rPr lang="en-US" sz="1600" dirty="0">
                <a:solidFill>
                  <a:prstClr val="black"/>
                </a:solidFill>
                <a:latin typeface="Times New Roman" panose="02020603050405020304" pitchFamily="18" charset="0"/>
                <a:cs typeface="Times New Roman" panose="02020603050405020304" pitchFamily="18" charset="0"/>
              </a:rPr>
              <a:t>; radiation resistance </a:t>
            </a:r>
            <a:r>
              <a:rPr lang="en-US" sz="1600" dirty="0">
                <a:latin typeface="Times New Roman" panose="02020603050405020304" pitchFamily="18" charset="0"/>
                <a:cs typeface="Times New Roman" panose="02020603050405020304" pitchFamily="18" charset="0"/>
              </a:rPr>
              <a:t>approximately equal to (</a:t>
            </a:r>
            <a:r>
              <a:rPr lang="en-US" sz="1600" dirty="0">
                <a:solidFill>
                  <a:prstClr val="black"/>
                </a:solidFill>
                <a:latin typeface="Times New Roman" panose="02020603050405020304" pitchFamily="18" charset="0"/>
                <a:cs typeface="Times New Roman" panose="02020603050405020304" pitchFamily="18" charset="0"/>
              </a:rPr>
              <a:t>≈) 4.95 is good but still not enough to offset the danger.</a:t>
            </a:r>
          </a:p>
          <a:p>
            <a:pPr marL="1257300" lvl="2" indent="-342900" algn="just">
              <a:lnSpc>
                <a:spcPct val="150000"/>
              </a:lnSpc>
              <a:buFont typeface="Arial" panose="020B0604020202020204" pitchFamily="34" charset="0"/>
              <a:buChar char="•"/>
            </a:pPr>
            <a:r>
              <a:rPr lang="en-US" sz="1600" b="1" dirty="0">
                <a:solidFill>
                  <a:prstClr val="black"/>
                </a:solidFill>
                <a:latin typeface="Times New Roman" panose="02020603050405020304" pitchFamily="18" charset="0"/>
                <a:cs typeface="Times New Roman" panose="02020603050405020304" pitchFamily="18" charset="0"/>
              </a:rPr>
              <a:t>Temperature (–45 °C to 96 °C): </a:t>
            </a:r>
            <a:r>
              <a:rPr lang="en-US" sz="1600" dirty="0">
                <a:solidFill>
                  <a:srgbClr val="002060"/>
                </a:solidFill>
                <a:latin typeface="Times New Roman" panose="02020603050405020304" pitchFamily="18" charset="0"/>
                <a:cs typeface="Times New Roman" panose="02020603050405020304" pitchFamily="18" charset="0"/>
              </a:rPr>
              <a:t>Extreme range</a:t>
            </a:r>
            <a:r>
              <a:rPr lang="en-US" sz="1600" dirty="0">
                <a:solidFill>
                  <a:prstClr val="black"/>
                </a:solidFill>
                <a:latin typeface="Times New Roman" panose="02020603050405020304" pitchFamily="18" charset="0"/>
                <a:cs typeface="Times New Roman" panose="02020603050405020304" pitchFamily="18" charset="0"/>
              </a:rPr>
              <a:t>; temperature adaptability ≈ 4.25 allows partial survival but large swings still stress metabolism.</a:t>
            </a:r>
          </a:p>
          <a:p>
            <a:pPr marL="1257300" lvl="2" indent="-342900" algn="just">
              <a:lnSpc>
                <a:spcPct val="150000"/>
              </a:lnSpc>
              <a:buFont typeface="Arial" panose="020B0604020202020204" pitchFamily="34" charset="0"/>
              <a:buChar char="•"/>
            </a:pPr>
            <a:r>
              <a:rPr lang="en-US" sz="1600" b="1" dirty="0">
                <a:solidFill>
                  <a:prstClr val="black"/>
                </a:solidFill>
                <a:latin typeface="Times New Roman" panose="02020603050405020304" pitchFamily="18" charset="0"/>
                <a:cs typeface="Times New Roman" panose="02020603050405020304" pitchFamily="18" charset="0"/>
              </a:rPr>
              <a:t>Day Length (10.9 h): </a:t>
            </a:r>
            <a:r>
              <a:rPr lang="en-US" sz="1600" dirty="0">
                <a:solidFill>
                  <a:srgbClr val="002060"/>
                </a:solidFill>
                <a:latin typeface="Times New Roman" panose="02020603050405020304" pitchFamily="18" charset="0"/>
                <a:cs typeface="Times New Roman" panose="02020603050405020304" pitchFamily="18" charset="0"/>
              </a:rPr>
              <a:t>Short days cause frequent thermal and light shifts</a:t>
            </a:r>
            <a:r>
              <a:rPr lang="en-US" sz="1600" dirty="0">
                <a:solidFill>
                  <a:prstClr val="black"/>
                </a:solidFill>
                <a:latin typeface="Times New Roman" panose="02020603050405020304" pitchFamily="18" charset="0"/>
                <a:cs typeface="Times New Roman" panose="02020603050405020304" pitchFamily="18" charset="0"/>
              </a:rPr>
              <a:t>; despite strong stress resilience ≈ 5, the rapid cycles limit adaptation.</a:t>
            </a:r>
          </a:p>
          <a:p>
            <a:pPr marL="1257300" lvl="2" indent="-342900" algn="just">
              <a:lnSpc>
                <a:spcPct val="150000"/>
              </a:lnSpc>
              <a:buFont typeface="Arial" panose="020B0604020202020204" pitchFamily="34" charset="0"/>
              <a:buChar char="•"/>
            </a:pPr>
            <a:r>
              <a:rPr lang="en-US" sz="1600" b="1" dirty="0">
                <a:solidFill>
                  <a:prstClr val="black"/>
                </a:solidFill>
                <a:latin typeface="Times New Roman" panose="02020603050405020304" pitchFamily="18" charset="0"/>
                <a:cs typeface="Times New Roman" panose="02020603050405020304" pitchFamily="18" charset="0"/>
              </a:rPr>
              <a:t>Best Genetic Profile ≈ [4.95, 5, 5, 4.25, 5]: </a:t>
            </a:r>
            <a:r>
              <a:rPr lang="en-US" sz="1600" b="1" dirty="0">
                <a:solidFill>
                  <a:srgbClr val="002060"/>
                </a:solidFill>
                <a:latin typeface="Times New Roman" panose="02020603050405020304" pitchFamily="18" charset="0"/>
                <a:cs typeface="Times New Roman" panose="02020603050405020304" pitchFamily="18" charset="0"/>
              </a:rPr>
              <a:t>Very high feature values indicate an organism pushed to its limits just to survive.</a:t>
            </a:r>
          </a:p>
          <a:p>
            <a:pPr marL="1257300" lvl="2" indent="-342900" algn="just">
              <a:lnSpc>
                <a:spcPct val="150000"/>
              </a:lnSpc>
              <a:buFont typeface="Arial" panose="020B0604020202020204" pitchFamily="34" charset="0"/>
              <a:buChar char="•"/>
            </a:pPr>
            <a:r>
              <a:rPr lang="en-US" sz="1600" b="1" dirty="0">
                <a:solidFill>
                  <a:prstClr val="black"/>
                </a:solidFill>
                <a:latin typeface="Times New Roman" panose="02020603050405020304" pitchFamily="18" charset="0"/>
                <a:cs typeface="Times New Roman" panose="02020603050405020304" pitchFamily="18" charset="0"/>
              </a:rPr>
              <a:t>Best Fitness (</a:t>
            </a:r>
            <a:r>
              <a:rPr lang="en-US" sz="2000" b="1" dirty="0">
                <a:solidFill>
                  <a:srgbClr val="C00000"/>
                </a:solidFill>
                <a:latin typeface="Times New Roman" panose="02020603050405020304" pitchFamily="18" charset="0"/>
                <a:cs typeface="Times New Roman" panose="02020603050405020304" pitchFamily="18" charset="0"/>
              </a:rPr>
              <a:t>0.3071</a:t>
            </a:r>
            <a:r>
              <a:rPr lang="en-US" sz="1600" b="1" dirty="0">
                <a:solidFill>
                  <a:prstClr val="black"/>
                </a:solidFill>
                <a:latin typeface="Times New Roman" panose="02020603050405020304" pitchFamily="18" charset="0"/>
                <a:cs typeface="Times New Roman" panose="02020603050405020304" pitchFamily="18" charset="0"/>
              </a:rPr>
              <a:t>): </a:t>
            </a:r>
            <a:r>
              <a:rPr lang="en-US" sz="1600" b="1" dirty="0">
                <a:solidFill>
                  <a:srgbClr val="C00000"/>
                </a:solidFill>
                <a:latin typeface="Times New Roman" panose="02020603050405020304" pitchFamily="18" charset="0"/>
                <a:cs typeface="Times New Roman" panose="02020603050405020304" pitchFamily="18" charset="0"/>
              </a:rPr>
              <a:t>Low survival potential</a:t>
            </a:r>
            <a:r>
              <a:rPr lang="en-US" sz="1600" dirty="0">
                <a:solidFill>
                  <a:prstClr val="black"/>
                </a:solidFill>
                <a:latin typeface="Times New Roman" panose="02020603050405020304" pitchFamily="18" charset="0"/>
                <a:cs typeface="Times New Roman" panose="02020603050405020304" pitchFamily="18" charset="0"/>
              </a:rPr>
              <a:t>, harsh radiation, low oxygen, and unstable conditions make this planet </a:t>
            </a:r>
            <a:r>
              <a:rPr lang="en-US" sz="1600" b="1" dirty="0">
                <a:solidFill>
                  <a:srgbClr val="C00000"/>
                </a:solidFill>
                <a:latin typeface="Times New Roman" panose="02020603050405020304" pitchFamily="18" charset="0"/>
                <a:cs typeface="Times New Roman" panose="02020603050405020304" pitchFamily="18" charset="0"/>
              </a:rPr>
              <a:t>poorly suited for life</a:t>
            </a:r>
            <a:r>
              <a:rPr lang="en-US" sz="1600" dirty="0">
                <a:solidFill>
                  <a:prstClr val="black"/>
                </a:solidFill>
                <a:latin typeface="Times New Roman" panose="02020603050405020304" pitchFamily="18" charset="0"/>
                <a:cs typeface="Times New Roman" panose="02020603050405020304" pitchFamily="18" charset="0"/>
              </a:rPr>
              <a:t>.</a:t>
            </a:r>
          </a:p>
        </p:txBody>
      </p:sp>
      <p:pic>
        <p:nvPicPr>
          <p:cNvPr id="3" name="Picture 2">
            <a:extLst>
              <a:ext uri="{FF2B5EF4-FFF2-40B4-BE49-F238E27FC236}">
                <a16:creationId xmlns:a16="http://schemas.microsoft.com/office/drawing/2014/main" id="{0D32EC7B-E997-A219-149A-249B731844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5427" y="6240625"/>
            <a:ext cx="596573" cy="5965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descr="A colorful dna strand with text and icons&#10;&#10;AI-generated content may be incorrect.">
            <a:extLst>
              <a:ext uri="{FF2B5EF4-FFF2-40B4-BE49-F238E27FC236}">
                <a16:creationId xmlns:a16="http://schemas.microsoft.com/office/drawing/2014/main" id="{EAA8D868-FA60-1B38-A9C0-E086B2FC37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8800" y="20802"/>
            <a:ext cx="1473200" cy="828675"/>
          </a:xfrm>
          <a:prstGeom prst="rect">
            <a:avLst/>
          </a:prstGeom>
        </p:spPr>
      </p:pic>
      <p:sp>
        <p:nvSpPr>
          <p:cNvPr id="4" name="Rectangle 3">
            <a:extLst>
              <a:ext uri="{FF2B5EF4-FFF2-40B4-BE49-F238E27FC236}">
                <a16:creationId xmlns:a16="http://schemas.microsoft.com/office/drawing/2014/main" id="{5A67FD2F-28BC-EA49-EAA5-51D33EB079B3}"/>
              </a:ext>
            </a:extLst>
          </p:cNvPr>
          <p:cNvSpPr/>
          <p:nvPr/>
        </p:nvSpPr>
        <p:spPr>
          <a:xfrm>
            <a:off x="4519286" y="-133052"/>
            <a:ext cx="3153427" cy="923330"/>
          </a:xfrm>
          <a:prstGeom prst="rect">
            <a:avLst/>
          </a:prstGeom>
          <a:noFill/>
        </p:spPr>
        <p:txBody>
          <a:bodyPr wrap="none" lIns="91440" tIns="45720" rIns="91440" bIns="45720">
            <a:spAutoFit/>
          </a:bodyPr>
          <a:lstStyle/>
          <a:p>
            <a:pPr algn="ctr"/>
            <a:r>
              <a:rPr lang="en-US" sz="5400" b="1" cap="none" spc="0" dirty="0">
                <a:ln w="13462">
                  <a:solidFill>
                    <a:schemeClr val="tx1">
                      <a:lumMod val="95000"/>
                      <a:lumOff val="5000"/>
                    </a:schemeClr>
                  </a:solidFill>
                  <a:prstDash val="solid"/>
                </a:ln>
                <a:solidFill>
                  <a:srgbClr val="FF0000"/>
                </a:solidFill>
                <a:effectLst>
                  <a:outerShdw dist="38100" dir="2700000" algn="bl" rotWithShape="0">
                    <a:schemeClr val="accent5"/>
                  </a:outerShdw>
                </a:effectLst>
              </a:rPr>
              <a:t>Bad Case</a:t>
            </a:r>
          </a:p>
        </p:txBody>
      </p:sp>
    </p:spTree>
    <p:extLst>
      <p:ext uri="{BB962C8B-B14F-4D97-AF65-F5344CB8AC3E}">
        <p14:creationId xmlns:p14="http://schemas.microsoft.com/office/powerpoint/2010/main" val="39801447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6">
            <a:extLst>
              <a:ext uri="{FF2B5EF4-FFF2-40B4-BE49-F238E27FC236}">
                <a16:creationId xmlns:a16="http://schemas.microsoft.com/office/drawing/2014/main" id="{B363FA28-C2BD-0C73-44CA-D45AC311C083}"/>
              </a:ext>
            </a:extLst>
          </p:cNvPr>
          <p:cNvSpPr>
            <a:spLocks noGrp="1"/>
          </p:cNvSpPr>
          <p:nvPr>
            <p:ph type="sldNum" sz="quarter" idx="12"/>
          </p:nvPr>
        </p:nvSpPr>
        <p:spPr>
          <a:xfrm>
            <a:off x="8610600" y="6356350"/>
            <a:ext cx="2743200" cy="365125"/>
          </a:xfrm>
        </p:spPr>
        <p:txBody>
          <a:bodyPr/>
          <a:lstStyle/>
          <a:p>
            <a:fld id="{3A694A67-C786-4D0F-8D4E-38672C8D6A33}" type="slidenum">
              <a:rPr lang="en-US" sz="1800" b="1" smtClean="0">
                <a:solidFill>
                  <a:srgbClr val="FF0000"/>
                </a:solidFill>
              </a:rPr>
              <a:t>11</a:t>
            </a:fld>
            <a:endParaRPr lang="en-US" sz="1800" b="1" dirty="0">
              <a:solidFill>
                <a:srgbClr val="FF0000"/>
              </a:solidFill>
            </a:endParaRPr>
          </a:p>
        </p:txBody>
      </p:sp>
      <p:sp>
        <p:nvSpPr>
          <p:cNvPr id="2" name="TextBox 1">
            <a:extLst>
              <a:ext uri="{FF2B5EF4-FFF2-40B4-BE49-F238E27FC236}">
                <a16:creationId xmlns:a16="http://schemas.microsoft.com/office/drawing/2014/main" id="{FC73B943-1CDB-4224-99A3-F063231BCCE7}"/>
              </a:ext>
            </a:extLst>
          </p:cNvPr>
          <p:cNvSpPr txBox="1"/>
          <p:nvPr/>
        </p:nvSpPr>
        <p:spPr>
          <a:xfrm>
            <a:off x="214313" y="261938"/>
            <a:ext cx="11615737" cy="6311343"/>
          </a:xfrm>
          <a:prstGeom prst="rect">
            <a:avLst/>
          </a:prstGeom>
          <a:noFill/>
        </p:spPr>
        <p:txBody>
          <a:bodyPr wrap="square" rtlCol="0">
            <a:spAutoFit/>
          </a:bodyPr>
          <a:lstStyle/>
          <a:p>
            <a:pPr marL="342900" indent="-342900">
              <a:buFont typeface="Arial" panose="020B0604020202020204" pitchFamily="34" charset="0"/>
              <a:buChar char="•"/>
            </a:pPr>
            <a:r>
              <a:rPr lang="en-US" sz="2400" b="1" dirty="0">
                <a:solidFill>
                  <a:srgbClr val="C00000"/>
                </a:solidFill>
                <a:latin typeface="Times New Roman" panose="02020603050405020304" pitchFamily="18" charset="0"/>
                <a:cs typeface="Times New Roman" panose="02020603050405020304" pitchFamily="18" charset="0"/>
              </a:rPr>
              <a:t>Optimization Problems</a:t>
            </a:r>
          </a:p>
          <a:p>
            <a:pPr marL="800100" lvl="1" indent="-342900">
              <a:buFont typeface="Wingdings" panose="05000000000000000000" pitchFamily="2" charset="2"/>
              <a:buChar char="v"/>
            </a:pPr>
            <a:r>
              <a:rPr lang="en-US" sz="2000" b="1" dirty="0">
                <a:solidFill>
                  <a:srgbClr val="002060"/>
                </a:solidFill>
                <a:latin typeface="Times New Roman" panose="02020603050405020304" pitchFamily="18" charset="0"/>
                <a:cs typeface="Times New Roman" panose="02020603050405020304" pitchFamily="18" charset="0"/>
              </a:rPr>
              <a:t>Exoplanetary Adaptation Simulation by Genetic Algorithm (GA)</a:t>
            </a:r>
          </a:p>
          <a:p>
            <a:pPr lvl="2" algn="ctr">
              <a:lnSpc>
                <a:spcPct val="150000"/>
              </a:lnSpc>
            </a:pPr>
            <a:r>
              <a:rPr lang="en-US" b="1" dirty="0">
                <a:solidFill>
                  <a:srgbClr val="C00000"/>
                </a:solidFill>
                <a:latin typeface="Times New Roman" panose="02020603050405020304" pitchFamily="18" charset="0"/>
                <a:cs typeface="Times New Roman" panose="02020603050405020304" pitchFamily="18" charset="0"/>
              </a:rPr>
              <a:t>A </a:t>
            </a:r>
            <a:r>
              <a:rPr lang="en-US" b="1" dirty="0">
                <a:solidFill>
                  <a:srgbClr val="002060"/>
                </a:solidFill>
                <a:latin typeface="Times New Roman" panose="02020603050405020304" pitchFamily="18" charset="0"/>
                <a:cs typeface="Times New Roman" panose="02020603050405020304" pitchFamily="18" charset="0"/>
              </a:rPr>
              <a:t>bad case </a:t>
            </a:r>
            <a:r>
              <a:rPr lang="en-US" b="1" dirty="0">
                <a:solidFill>
                  <a:srgbClr val="C00000"/>
                </a:solidFill>
                <a:latin typeface="Times New Roman" panose="02020603050405020304" pitchFamily="18" charset="0"/>
                <a:cs typeface="Times New Roman" panose="02020603050405020304" pitchFamily="18" charset="0"/>
              </a:rPr>
              <a:t>for survival (Planet 4026 / Star 4995):</a:t>
            </a:r>
          </a:p>
          <a:p>
            <a:pPr marL="1714500" lvl="3" indent="-342900" algn="just">
              <a:lnSpc>
                <a:spcPct val="150000"/>
              </a:lnSpc>
              <a:buFont typeface="Arial" panose="020B0604020202020204" pitchFamily="34" charset="0"/>
              <a:buChar char="•"/>
            </a:pPr>
            <a:r>
              <a:rPr lang="en-US" sz="1600" b="1" dirty="0">
                <a:solidFill>
                  <a:prstClr val="black"/>
                </a:solidFill>
                <a:latin typeface="Times New Roman" panose="02020603050405020304" pitchFamily="18" charset="0"/>
                <a:cs typeface="Times New Roman" panose="02020603050405020304" pitchFamily="18" charset="0"/>
              </a:rPr>
              <a:t>Best Genetic Profile ≈ [4.95, 5, 5, 4.25, 5]: </a:t>
            </a:r>
            <a:r>
              <a:rPr lang="en-US" sz="1600" b="1" dirty="0">
                <a:solidFill>
                  <a:srgbClr val="002060"/>
                </a:solidFill>
                <a:latin typeface="Times New Roman" panose="02020603050405020304" pitchFamily="18" charset="0"/>
                <a:cs typeface="Times New Roman" panose="02020603050405020304" pitchFamily="18" charset="0"/>
              </a:rPr>
              <a:t>Very high feature values indicate an organism pushed to its limits just to survive.</a:t>
            </a:r>
          </a:p>
          <a:p>
            <a:pPr marL="2171700" lvl="4" indent="-342900" algn="just">
              <a:lnSpc>
                <a:spcPct val="150000"/>
              </a:lnSpc>
              <a:buFont typeface="Wingdings" panose="05000000000000000000" pitchFamily="2" charset="2"/>
              <a:buChar char="ü"/>
            </a:pPr>
            <a:r>
              <a:rPr lang="en-US" sz="1600" dirty="0">
                <a:latin typeface="Times New Roman" panose="02020603050405020304" pitchFamily="18" charset="0"/>
                <a:cs typeface="Times New Roman" panose="02020603050405020304" pitchFamily="18" charset="0"/>
              </a:rPr>
              <a:t>1 means a weak feature, low ability (e.g., poor radiation resistance or low oxygen use).</a:t>
            </a:r>
          </a:p>
          <a:p>
            <a:pPr marL="2171700" lvl="4" indent="-342900" algn="just">
              <a:lnSpc>
                <a:spcPct val="150000"/>
              </a:lnSpc>
              <a:buFont typeface="Wingdings" panose="05000000000000000000" pitchFamily="2" charset="2"/>
              <a:buChar char="ü"/>
            </a:pPr>
            <a:r>
              <a:rPr lang="en-US" sz="1600" dirty="0">
                <a:latin typeface="Times New Roman" panose="02020603050405020304" pitchFamily="18" charset="0"/>
                <a:cs typeface="Times New Roman" panose="02020603050405020304" pitchFamily="18" charset="0"/>
              </a:rPr>
              <a:t>5 means a very strong feature, maximum adaptation for that ability.</a:t>
            </a:r>
          </a:p>
          <a:p>
            <a:pPr marL="2171700" lvl="4" indent="-342900" algn="just">
              <a:lnSpc>
                <a:spcPct val="150000"/>
              </a:lnSpc>
              <a:buFont typeface="Wingdings" panose="05000000000000000000" pitchFamily="2" charset="2"/>
              <a:buChar char="ü"/>
            </a:pPr>
            <a:r>
              <a:rPr lang="en-US" sz="1600" dirty="0">
                <a:latin typeface="Times New Roman" panose="02020603050405020304" pitchFamily="18" charset="0"/>
                <a:cs typeface="Times New Roman" panose="02020603050405020304" pitchFamily="18" charset="0"/>
              </a:rPr>
              <a:t>[4.95, 5, 5, 4.25, 5] means:</a:t>
            </a:r>
          </a:p>
          <a:p>
            <a:pPr marL="2628900" lvl="5" indent="-342900" algn="just">
              <a:lnSpc>
                <a:spcPct val="150000"/>
              </a:lnSpc>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The </a:t>
            </a:r>
            <a:r>
              <a:rPr lang="en-US" sz="1600" b="1" dirty="0">
                <a:latin typeface="Times New Roman" panose="02020603050405020304" pitchFamily="18" charset="0"/>
                <a:cs typeface="Times New Roman" panose="02020603050405020304" pitchFamily="18" charset="0"/>
              </a:rPr>
              <a:t>evolved species developed almost maximum levels of all five traits/features </a:t>
            </a:r>
            <a:r>
              <a:rPr lang="en-US" sz="1600" dirty="0">
                <a:latin typeface="Times New Roman" panose="02020603050405020304" pitchFamily="18" charset="0"/>
                <a:cs typeface="Times New Roman" panose="02020603050405020304" pitchFamily="18" charset="0"/>
              </a:rPr>
              <a:t>(radiation resistance, bone density, oxygen efficiency, temperature adaptability, stress resilience).</a:t>
            </a:r>
          </a:p>
          <a:p>
            <a:pPr marL="2628900" lvl="5" indent="-342900" algn="just">
              <a:lnSpc>
                <a:spcPct val="150000"/>
              </a:lnSpc>
              <a:buFont typeface="Wingdings" panose="05000000000000000000" pitchFamily="2" charset="2"/>
              <a:buChar char="Ø"/>
            </a:pPr>
            <a:r>
              <a:rPr lang="en-US" sz="1600" b="1" dirty="0">
                <a:solidFill>
                  <a:srgbClr val="C00000"/>
                </a:solidFill>
                <a:latin typeface="Times New Roman" panose="02020603050405020304" pitchFamily="18" charset="0"/>
                <a:cs typeface="Times New Roman" panose="02020603050405020304" pitchFamily="18" charset="0"/>
              </a:rPr>
              <a:t>I</a:t>
            </a:r>
            <a:r>
              <a:rPr lang="en-US" sz="1600" b="1">
                <a:solidFill>
                  <a:srgbClr val="C00000"/>
                </a:solidFill>
                <a:latin typeface="Times New Roman" panose="02020603050405020304" pitchFamily="18" charset="0"/>
                <a:cs typeface="Times New Roman" panose="02020603050405020304" pitchFamily="18" charset="0"/>
              </a:rPr>
              <a:t>t’s </a:t>
            </a:r>
            <a:r>
              <a:rPr lang="en-US" sz="1600" b="1" dirty="0">
                <a:solidFill>
                  <a:srgbClr val="C00000"/>
                </a:solidFill>
                <a:latin typeface="Times New Roman" panose="02020603050405020304" pitchFamily="18" charset="0"/>
                <a:cs typeface="Times New Roman" panose="02020603050405020304" pitchFamily="18" charset="0"/>
              </a:rPr>
              <a:t>doing everything it can to survive, but the planet is still too harsh, so the fitness remains low.</a:t>
            </a:r>
          </a:p>
          <a:p>
            <a:pPr marL="1714500" lvl="3" indent="-34290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species evolved as much as it could, but the planet is </a:t>
            </a:r>
            <a:r>
              <a:rPr lang="en-US" sz="1600" b="1" dirty="0">
                <a:latin typeface="Times New Roman" panose="02020603050405020304" pitchFamily="18" charset="0"/>
                <a:cs typeface="Times New Roman" panose="02020603050405020304" pitchFamily="18" charset="0"/>
              </a:rPr>
              <a:t>so hostile </a:t>
            </a:r>
            <a:r>
              <a:rPr lang="en-US" sz="1600" dirty="0">
                <a:latin typeface="Times New Roman" panose="02020603050405020304" pitchFamily="18" charset="0"/>
                <a:cs typeface="Times New Roman" panose="02020603050405020304" pitchFamily="18" charset="0"/>
              </a:rPr>
              <a:t>that even a maxed-out organism can’t survive well. </a:t>
            </a:r>
            <a:r>
              <a:rPr lang="en-US" sz="1600" b="1" dirty="0">
                <a:solidFill>
                  <a:srgbClr val="7030A0"/>
                </a:solidFill>
                <a:latin typeface="Times New Roman" panose="02020603050405020304" pitchFamily="18" charset="0"/>
                <a:cs typeface="Times New Roman" panose="02020603050405020304" pitchFamily="18" charset="0"/>
              </a:rPr>
              <a:t>So it is not about having higher values close to 5 or lower</a:t>
            </a:r>
            <a:r>
              <a:rPr lang="en-US" sz="1600" dirty="0">
                <a:latin typeface="Times New Roman" panose="02020603050405020304" pitchFamily="18" charset="0"/>
                <a:cs typeface="Times New Roman" panose="02020603050405020304" pitchFamily="18" charset="0"/>
              </a:rPr>
              <a:t>.</a:t>
            </a:r>
          </a:p>
          <a:p>
            <a:pPr marL="1714500" lvl="3" indent="-34290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So in this case, the effort is over, the </a:t>
            </a:r>
            <a:r>
              <a:rPr lang="en-US" sz="1600" b="1" dirty="0">
                <a:latin typeface="Times New Roman" panose="02020603050405020304" pitchFamily="18" charset="0"/>
                <a:cs typeface="Times New Roman" panose="02020603050405020304" pitchFamily="18" charset="0"/>
              </a:rPr>
              <a:t>GA has already reached the best possible solution under those limits</a:t>
            </a:r>
            <a:r>
              <a:rPr lang="en-US" sz="1600" dirty="0">
                <a:latin typeface="Times New Roman" panose="02020603050405020304" pitchFamily="18" charset="0"/>
                <a:cs typeface="Times New Roman" panose="02020603050405020304" pitchFamily="18" charset="0"/>
              </a:rPr>
              <a:t>. </a:t>
            </a:r>
          </a:p>
          <a:p>
            <a:pPr marL="1714500" lvl="3" indent="-342900" algn="just">
              <a:lnSpc>
                <a:spcPct val="150000"/>
              </a:lnSpc>
              <a:buFont typeface="Arial" panose="020B0604020202020204" pitchFamily="34" charset="0"/>
              <a:buChar char="•"/>
            </a:pPr>
            <a:r>
              <a:rPr lang="en-US" sz="1600" b="1" dirty="0">
                <a:solidFill>
                  <a:srgbClr val="C00000"/>
                </a:solidFill>
                <a:latin typeface="Times New Roman" panose="02020603050405020304" pitchFamily="18" charset="0"/>
                <a:cs typeface="Times New Roman" panose="02020603050405020304" pitchFamily="18" charset="0"/>
              </a:rPr>
              <a:t>The low fitness isn’t from poor optimization, it’s from an uninhabitable planet.</a:t>
            </a:r>
          </a:p>
          <a:p>
            <a:pPr marL="1714500" lvl="3" indent="-342900" algn="just">
              <a:lnSpc>
                <a:spcPct val="150000"/>
              </a:lnSpc>
              <a:buFont typeface="Arial" panose="020B0604020202020204" pitchFamily="34" charset="0"/>
              <a:buChar char="•"/>
            </a:pPr>
            <a:r>
              <a:rPr lang="en-US" sz="1600" b="1" dirty="0">
                <a:solidFill>
                  <a:srgbClr val="7030A0"/>
                </a:solidFill>
                <a:latin typeface="Times New Roman" panose="02020603050405020304" pitchFamily="18" charset="0"/>
                <a:cs typeface="Times New Roman" panose="02020603050405020304" pitchFamily="18" charset="0"/>
              </a:rPr>
              <a:t>Please note that, each creature (one row in the population) begins with random abilities, random levels of radiation resistance, bone density, oxygen efficiency, temperature adaptability, and stress resilience.</a:t>
            </a:r>
          </a:p>
        </p:txBody>
      </p:sp>
      <p:pic>
        <p:nvPicPr>
          <p:cNvPr id="3" name="Picture 2">
            <a:extLst>
              <a:ext uri="{FF2B5EF4-FFF2-40B4-BE49-F238E27FC236}">
                <a16:creationId xmlns:a16="http://schemas.microsoft.com/office/drawing/2014/main" id="{0D32EC7B-E997-A219-149A-249B731844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5427" y="6240625"/>
            <a:ext cx="596573" cy="5965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descr="A colorful dna strand with text and icons&#10;&#10;AI-generated content may be incorrect.">
            <a:extLst>
              <a:ext uri="{FF2B5EF4-FFF2-40B4-BE49-F238E27FC236}">
                <a16:creationId xmlns:a16="http://schemas.microsoft.com/office/drawing/2014/main" id="{EAA8D868-FA60-1B38-A9C0-E086B2FC37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8800" y="20802"/>
            <a:ext cx="1473200" cy="828675"/>
          </a:xfrm>
          <a:prstGeom prst="rect">
            <a:avLst/>
          </a:prstGeom>
        </p:spPr>
      </p:pic>
      <p:sp>
        <p:nvSpPr>
          <p:cNvPr id="4" name="Rectangle 3">
            <a:extLst>
              <a:ext uri="{FF2B5EF4-FFF2-40B4-BE49-F238E27FC236}">
                <a16:creationId xmlns:a16="http://schemas.microsoft.com/office/drawing/2014/main" id="{01FFEE3D-A3E2-4753-68AC-38FB5AB11CD7}"/>
              </a:ext>
            </a:extLst>
          </p:cNvPr>
          <p:cNvSpPr/>
          <p:nvPr/>
        </p:nvSpPr>
        <p:spPr>
          <a:xfrm>
            <a:off x="4519286" y="-133052"/>
            <a:ext cx="3153427" cy="923330"/>
          </a:xfrm>
          <a:prstGeom prst="rect">
            <a:avLst/>
          </a:prstGeom>
          <a:noFill/>
        </p:spPr>
        <p:txBody>
          <a:bodyPr wrap="none" lIns="91440" tIns="45720" rIns="91440" bIns="45720">
            <a:spAutoFit/>
          </a:bodyPr>
          <a:lstStyle/>
          <a:p>
            <a:pPr algn="ctr"/>
            <a:r>
              <a:rPr lang="en-US" sz="5400" b="1" cap="none" spc="0" dirty="0">
                <a:ln w="13462">
                  <a:solidFill>
                    <a:schemeClr val="tx1">
                      <a:lumMod val="95000"/>
                      <a:lumOff val="5000"/>
                    </a:schemeClr>
                  </a:solidFill>
                  <a:prstDash val="solid"/>
                </a:ln>
                <a:solidFill>
                  <a:srgbClr val="FF0000"/>
                </a:solidFill>
                <a:effectLst>
                  <a:outerShdw dist="38100" dir="2700000" algn="bl" rotWithShape="0">
                    <a:schemeClr val="accent5"/>
                  </a:outerShdw>
                </a:effectLst>
              </a:rPr>
              <a:t>Bad Case</a:t>
            </a:r>
          </a:p>
        </p:txBody>
      </p:sp>
    </p:spTree>
    <p:extLst>
      <p:ext uri="{BB962C8B-B14F-4D97-AF65-F5344CB8AC3E}">
        <p14:creationId xmlns:p14="http://schemas.microsoft.com/office/powerpoint/2010/main" val="36662289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6">
            <a:extLst>
              <a:ext uri="{FF2B5EF4-FFF2-40B4-BE49-F238E27FC236}">
                <a16:creationId xmlns:a16="http://schemas.microsoft.com/office/drawing/2014/main" id="{B363FA28-C2BD-0C73-44CA-D45AC311C083}"/>
              </a:ext>
            </a:extLst>
          </p:cNvPr>
          <p:cNvSpPr>
            <a:spLocks noGrp="1"/>
          </p:cNvSpPr>
          <p:nvPr>
            <p:ph type="sldNum" sz="quarter" idx="12"/>
          </p:nvPr>
        </p:nvSpPr>
        <p:spPr>
          <a:xfrm>
            <a:off x="8610600" y="6356350"/>
            <a:ext cx="2743200" cy="365125"/>
          </a:xfrm>
        </p:spPr>
        <p:txBody>
          <a:bodyPr/>
          <a:lstStyle/>
          <a:p>
            <a:fld id="{3A694A67-C786-4D0F-8D4E-38672C8D6A33}" type="slidenum">
              <a:rPr lang="en-US" sz="1800" b="1" smtClean="0">
                <a:solidFill>
                  <a:srgbClr val="FF0000"/>
                </a:solidFill>
              </a:rPr>
              <a:t>12</a:t>
            </a:fld>
            <a:endParaRPr lang="en-US" sz="1800" b="1" dirty="0">
              <a:solidFill>
                <a:srgbClr val="FF0000"/>
              </a:solidFill>
            </a:endParaRPr>
          </a:p>
        </p:txBody>
      </p:sp>
      <p:sp>
        <p:nvSpPr>
          <p:cNvPr id="2" name="TextBox 1">
            <a:extLst>
              <a:ext uri="{FF2B5EF4-FFF2-40B4-BE49-F238E27FC236}">
                <a16:creationId xmlns:a16="http://schemas.microsoft.com/office/drawing/2014/main" id="{FC73B943-1CDB-4224-99A3-F063231BCCE7}"/>
              </a:ext>
            </a:extLst>
          </p:cNvPr>
          <p:cNvSpPr txBox="1"/>
          <p:nvPr/>
        </p:nvSpPr>
        <p:spPr>
          <a:xfrm>
            <a:off x="214313" y="261938"/>
            <a:ext cx="11615737" cy="6496009"/>
          </a:xfrm>
          <a:prstGeom prst="rect">
            <a:avLst/>
          </a:prstGeom>
          <a:noFill/>
        </p:spPr>
        <p:txBody>
          <a:bodyPr wrap="square" rtlCol="0">
            <a:spAutoFit/>
          </a:bodyPr>
          <a:lstStyle/>
          <a:p>
            <a:pPr marL="342900" indent="-342900">
              <a:buFont typeface="Arial" panose="020B0604020202020204" pitchFamily="34" charset="0"/>
              <a:buChar char="•"/>
            </a:pPr>
            <a:r>
              <a:rPr lang="en-US" sz="2400" b="1" dirty="0">
                <a:solidFill>
                  <a:srgbClr val="C00000"/>
                </a:solidFill>
                <a:latin typeface="Times New Roman" panose="02020603050405020304" pitchFamily="18" charset="0"/>
                <a:cs typeface="Times New Roman" panose="02020603050405020304" pitchFamily="18" charset="0"/>
              </a:rPr>
              <a:t>Optimization Problems</a:t>
            </a:r>
          </a:p>
          <a:p>
            <a:pPr marL="800100" lvl="1" indent="-342900">
              <a:buFont typeface="Wingdings" panose="05000000000000000000" pitchFamily="2" charset="2"/>
              <a:buChar char="v"/>
            </a:pPr>
            <a:r>
              <a:rPr lang="en-US" sz="2000" b="1" dirty="0">
                <a:solidFill>
                  <a:srgbClr val="002060"/>
                </a:solidFill>
                <a:latin typeface="Times New Roman" panose="02020603050405020304" pitchFamily="18" charset="0"/>
                <a:cs typeface="Times New Roman" panose="02020603050405020304" pitchFamily="18" charset="0"/>
              </a:rPr>
              <a:t>Exoplanetary Adaptation Simulation by Genetic Algorithm (GA)</a:t>
            </a:r>
          </a:p>
          <a:p>
            <a:pPr lvl="2" algn="ctr">
              <a:lnSpc>
                <a:spcPct val="150000"/>
              </a:lnSpc>
            </a:pPr>
            <a:r>
              <a:rPr lang="en-US" b="1" dirty="0">
                <a:solidFill>
                  <a:srgbClr val="C00000"/>
                </a:solidFill>
                <a:latin typeface="Times New Roman" panose="02020603050405020304" pitchFamily="18" charset="0"/>
                <a:cs typeface="Times New Roman" panose="02020603050405020304" pitchFamily="18" charset="0"/>
              </a:rPr>
              <a:t>A </a:t>
            </a:r>
            <a:r>
              <a:rPr lang="en-US" b="1" dirty="0">
                <a:solidFill>
                  <a:srgbClr val="002060"/>
                </a:solidFill>
                <a:latin typeface="Times New Roman" panose="02020603050405020304" pitchFamily="18" charset="0"/>
                <a:cs typeface="Times New Roman" panose="02020603050405020304" pitchFamily="18" charset="0"/>
              </a:rPr>
              <a:t>good case </a:t>
            </a:r>
            <a:r>
              <a:rPr lang="en-US" b="1" dirty="0">
                <a:solidFill>
                  <a:srgbClr val="C00000"/>
                </a:solidFill>
                <a:latin typeface="Times New Roman" panose="02020603050405020304" pitchFamily="18" charset="0"/>
                <a:cs typeface="Times New Roman" panose="02020603050405020304" pitchFamily="18" charset="0"/>
              </a:rPr>
              <a:t>for survival (Planet 1870 / Star 8447): </a:t>
            </a:r>
            <a:r>
              <a:rPr lang="en-US" b="1" dirty="0">
                <a:latin typeface="Times New Roman" panose="02020603050405020304" pitchFamily="18" charset="0"/>
                <a:cs typeface="Times New Roman" panose="02020603050405020304" pitchFamily="18" charset="0"/>
              </a:rPr>
              <a:t>Best Fitness (0.8863)</a:t>
            </a:r>
          </a:p>
          <a:p>
            <a:pPr marL="1257300" lvl="2" indent="-342900" algn="just">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Gravity (1.31 G): </a:t>
            </a:r>
            <a:r>
              <a:rPr lang="en-US" sz="1600" dirty="0">
                <a:latin typeface="Times New Roman" panose="02020603050405020304" pitchFamily="18" charset="0"/>
                <a:cs typeface="Times New Roman" panose="02020603050405020304" pitchFamily="18" charset="0"/>
              </a:rPr>
              <a:t>Slightly stronger than Earth; the evolved </a:t>
            </a:r>
            <a:r>
              <a:rPr lang="en-US" sz="1600" b="1" dirty="0">
                <a:latin typeface="Times New Roman" panose="02020603050405020304" pitchFamily="18" charset="0"/>
                <a:cs typeface="Times New Roman" panose="02020603050405020304" pitchFamily="18" charset="0"/>
              </a:rPr>
              <a:t>bone density = 4.54 is high, giving solid skeletal strength to function under heavier gravity.</a:t>
            </a:r>
          </a:p>
          <a:p>
            <a:pPr marL="1257300" lvl="2" indent="-342900" algn="just">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Atmosphere (O₂ 49.7%, CO₂ 43.9%): </a:t>
            </a:r>
            <a:r>
              <a:rPr lang="en-US" sz="1600" dirty="0">
                <a:latin typeface="Times New Roman" panose="02020603050405020304" pitchFamily="18" charset="0"/>
                <a:cs typeface="Times New Roman" panose="02020603050405020304" pitchFamily="18" charset="0"/>
              </a:rPr>
              <a:t>Very oxygen-rich but also high in CO₂. The creature evolved </a:t>
            </a:r>
            <a:r>
              <a:rPr lang="en-US" sz="1600" b="1" dirty="0">
                <a:latin typeface="Times New Roman" panose="02020603050405020304" pitchFamily="18" charset="0"/>
                <a:cs typeface="Times New Roman" panose="02020603050405020304" pitchFamily="18" charset="0"/>
              </a:rPr>
              <a:t>oxygen efficiency = 5.0, letting it exploit abundant O₂ while tolerating CO₂ buildup</a:t>
            </a:r>
            <a:r>
              <a:rPr lang="en-US" sz="1600" dirty="0">
                <a:latin typeface="Times New Roman" panose="02020603050405020304" pitchFamily="18" charset="0"/>
                <a:cs typeface="Times New Roman" panose="02020603050405020304" pitchFamily="18" charset="0"/>
              </a:rPr>
              <a:t>, near-perfect respiration.</a:t>
            </a:r>
          </a:p>
          <a:p>
            <a:pPr marL="1257300" lvl="2" indent="-342900" algn="just">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Radiation (415.5 mSv/yr):</a:t>
            </a:r>
            <a:r>
              <a:rPr lang="en-US" sz="1600" dirty="0">
                <a:latin typeface="Times New Roman" panose="02020603050405020304" pitchFamily="18" charset="0"/>
                <a:cs typeface="Times New Roman" panose="02020603050405020304" pitchFamily="18" charset="0"/>
              </a:rPr>
              <a:t> High, yet </a:t>
            </a:r>
            <a:r>
              <a:rPr lang="en-US" sz="1600" b="1" dirty="0">
                <a:latin typeface="Times New Roman" panose="02020603050405020304" pitchFamily="18" charset="0"/>
                <a:cs typeface="Times New Roman" panose="02020603050405020304" pitchFamily="18" charset="0"/>
              </a:rPr>
              <a:t>radiation resistance = 0.67 </a:t>
            </a:r>
            <a:r>
              <a:rPr lang="en-US" sz="1600" dirty="0">
                <a:latin typeface="Times New Roman" panose="02020603050405020304" pitchFamily="18" charset="0"/>
                <a:cs typeface="Times New Roman" panose="02020603050405020304" pitchFamily="18" charset="0"/>
              </a:rPr>
              <a:t>seems low; the </a:t>
            </a:r>
            <a:r>
              <a:rPr lang="en-US" sz="1600" b="1" dirty="0">
                <a:latin typeface="Times New Roman" panose="02020603050405020304" pitchFamily="18" charset="0"/>
                <a:cs typeface="Times New Roman" panose="02020603050405020304" pitchFamily="18" charset="0"/>
              </a:rPr>
              <a:t>planet’s dense atmosphere and high O₂ shield enough radiation </a:t>
            </a:r>
            <a:r>
              <a:rPr lang="en-US" sz="1600" dirty="0">
                <a:latin typeface="Times New Roman" panose="02020603050405020304" pitchFamily="18" charset="0"/>
                <a:cs typeface="Times New Roman" panose="02020603050405020304" pitchFamily="18" charset="0"/>
              </a:rPr>
              <a:t>that </a:t>
            </a:r>
            <a:r>
              <a:rPr lang="en-US" sz="1600" b="1" dirty="0">
                <a:solidFill>
                  <a:srgbClr val="C00000"/>
                </a:solidFill>
                <a:latin typeface="Times New Roman" panose="02020603050405020304" pitchFamily="18" charset="0"/>
                <a:cs typeface="Times New Roman" panose="02020603050405020304" pitchFamily="18" charset="0"/>
              </a:rPr>
              <a:t>extreme resistance isn’t required</a:t>
            </a:r>
            <a:r>
              <a:rPr lang="en-US" sz="1600" dirty="0">
                <a:latin typeface="Times New Roman" panose="02020603050405020304" pitchFamily="18" charset="0"/>
                <a:cs typeface="Times New Roman" panose="02020603050405020304" pitchFamily="18" charset="0"/>
              </a:rPr>
              <a:t>, saving energy.</a:t>
            </a:r>
          </a:p>
          <a:p>
            <a:pPr marL="1257300" lvl="2" indent="-342900" algn="just">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Temperature (−73 °C to 31 °C): </a:t>
            </a:r>
            <a:r>
              <a:rPr lang="en-US" sz="1600" dirty="0">
                <a:latin typeface="Times New Roman" panose="02020603050405020304" pitchFamily="18" charset="0"/>
                <a:cs typeface="Times New Roman" panose="02020603050405020304" pitchFamily="18" charset="0"/>
              </a:rPr>
              <a:t>Large cold range; </a:t>
            </a:r>
            <a:r>
              <a:rPr lang="en-US" sz="1600" b="1" dirty="0">
                <a:latin typeface="Times New Roman" panose="02020603050405020304" pitchFamily="18" charset="0"/>
                <a:cs typeface="Times New Roman" panose="02020603050405020304" pitchFamily="18" charset="0"/>
              </a:rPr>
              <a:t>temperature adaptability = 4.77 </a:t>
            </a:r>
            <a:r>
              <a:rPr lang="en-US" sz="1600" dirty="0">
                <a:latin typeface="Times New Roman" panose="02020603050405020304" pitchFamily="18" charset="0"/>
                <a:cs typeface="Times New Roman" panose="02020603050405020304" pitchFamily="18" charset="0"/>
              </a:rPr>
              <a:t>allows operation in both freezing and mild warm conditions.</a:t>
            </a:r>
          </a:p>
          <a:p>
            <a:pPr marL="1257300" lvl="2" indent="-342900" algn="just">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Day Length (6.6 h): </a:t>
            </a:r>
            <a:r>
              <a:rPr lang="en-US" sz="1600" dirty="0">
                <a:latin typeface="Times New Roman" panose="02020603050405020304" pitchFamily="18" charset="0"/>
                <a:cs typeface="Times New Roman" panose="02020603050405020304" pitchFamily="18" charset="0"/>
              </a:rPr>
              <a:t>Very short day/night cycle; </a:t>
            </a:r>
            <a:r>
              <a:rPr lang="en-US" sz="1600" b="1" dirty="0">
                <a:latin typeface="Times New Roman" panose="02020603050405020304" pitchFamily="18" charset="0"/>
                <a:cs typeface="Times New Roman" panose="02020603050405020304" pitchFamily="18" charset="0"/>
              </a:rPr>
              <a:t>stress resilience = 4.98 ensures stable metabolism </a:t>
            </a:r>
            <a:r>
              <a:rPr lang="en-US" sz="1600" dirty="0">
                <a:latin typeface="Times New Roman" panose="02020603050405020304" pitchFamily="18" charset="0"/>
                <a:cs typeface="Times New Roman" panose="02020603050405020304" pitchFamily="18" charset="0"/>
              </a:rPr>
              <a:t>despite rapid light and thermal shifts.</a:t>
            </a:r>
          </a:p>
          <a:p>
            <a:pPr marL="1257300" lvl="2" indent="-342900" algn="just">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Best Genetic Profile ≈ [0.67, 4.54, 5.00, 4.77, 4.98]: </a:t>
            </a:r>
            <a:r>
              <a:rPr lang="en-US" sz="1600" dirty="0">
                <a:latin typeface="Times New Roman" panose="02020603050405020304" pitchFamily="18" charset="0"/>
                <a:cs typeface="Times New Roman" panose="02020603050405020304" pitchFamily="18" charset="0"/>
              </a:rPr>
              <a:t>A balanced combination, strong bones, high oxygen use, broad temperature tolerance, and excellent stress control.</a:t>
            </a:r>
          </a:p>
          <a:p>
            <a:pPr marL="1257300" lvl="2" indent="-342900" algn="just">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Best Fitness (</a:t>
            </a:r>
            <a:r>
              <a:rPr lang="en-US" sz="2000" b="1" dirty="0">
                <a:solidFill>
                  <a:srgbClr val="C00000"/>
                </a:solidFill>
                <a:latin typeface="Times New Roman" panose="02020603050405020304" pitchFamily="18" charset="0"/>
                <a:cs typeface="Times New Roman" panose="02020603050405020304" pitchFamily="18" charset="0"/>
              </a:rPr>
              <a:t>0.8863</a:t>
            </a:r>
            <a:r>
              <a:rPr lang="en-US" sz="1600" b="1" dirty="0">
                <a:latin typeface="Times New Roman" panose="02020603050405020304" pitchFamily="18" charset="0"/>
                <a:cs typeface="Times New Roman" panose="02020603050405020304" pitchFamily="18" charset="0"/>
              </a:rPr>
              <a:t>): </a:t>
            </a:r>
            <a:r>
              <a:rPr lang="en-US" sz="1600" b="1" dirty="0">
                <a:solidFill>
                  <a:srgbClr val="C00000"/>
                </a:solidFill>
                <a:latin typeface="Times New Roman" panose="02020603050405020304" pitchFamily="18" charset="0"/>
                <a:cs typeface="Times New Roman" panose="02020603050405020304" pitchFamily="18" charset="0"/>
              </a:rPr>
              <a:t>Very high survival potential</a:t>
            </a:r>
            <a:r>
              <a:rPr lang="en-US" sz="1600" dirty="0">
                <a:latin typeface="Times New Roman" panose="02020603050405020304" pitchFamily="18" charset="0"/>
                <a:cs typeface="Times New Roman" panose="02020603050405020304" pitchFamily="18" charset="0"/>
              </a:rPr>
              <a:t>, this environment, though harsh in radiation and cold, is largely habitable thanks to rich oxygen and short, manageable day cycles.</a:t>
            </a:r>
          </a:p>
        </p:txBody>
      </p:sp>
      <p:pic>
        <p:nvPicPr>
          <p:cNvPr id="3" name="Picture 2">
            <a:extLst>
              <a:ext uri="{FF2B5EF4-FFF2-40B4-BE49-F238E27FC236}">
                <a16:creationId xmlns:a16="http://schemas.microsoft.com/office/drawing/2014/main" id="{0D32EC7B-E997-A219-149A-249B731844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5427" y="6240625"/>
            <a:ext cx="596573" cy="5965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descr="A colorful dna strand with text and icons&#10;&#10;AI-generated content may be incorrect.">
            <a:extLst>
              <a:ext uri="{FF2B5EF4-FFF2-40B4-BE49-F238E27FC236}">
                <a16:creationId xmlns:a16="http://schemas.microsoft.com/office/drawing/2014/main" id="{EAA8D868-FA60-1B38-A9C0-E086B2FC37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8800" y="20802"/>
            <a:ext cx="1473200" cy="828675"/>
          </a:xfrm>
          <a:prstGeom prst="rect">
            <a:avLst/>
          </a:prstGeom>
        </p:spPr>
      </p:pic>
      <p:sp>
        <p:nvSpPr>
          <p:cNvPr id="4" name="Rectangle 3">
            <a:extLst>
              <a:ext uri="{FF2B5EF4-FFF2-40B4-BE49-F238E27FC236}">
                <a16:creationId xmlns:a16="http://schemas.microsoft.com/office/drawing/2014/main" id="{5B079CCB-8376-9FEE-92E3-392016C2FBFF}"/>
              </a:ext>
            </a:extLst>
          </p:cNvPr>
          <p:cNvSpPr/>
          <p:nvPr/>
        </p:nvSpPr>
        <p:spPr>
          <a:xfrm>
            <a:off x="4278034" y="-133052"/>
            <a:ext cx="3635932" cy="923330"/>
          </a:xfrm>
          <a:prstGeom prst="rect">
            <a:avLst/>
          </a:prstGeom>
          <a:noFill/>
        </p:spPr>
        <p:txBody>
          <a:bodyPr wrap="none" lIns="91440" tIns="45720" rIns="91440" bIns="45720">
            <a:spAutoFit/>
          </a:bodyPr>
          <a:lstStyle/>
          <a:p>
            <a:pPr algn="ctr"/>
            <a:r>
              <a:rPr lang="en-US" sz="5400" b="1" cap="none" spc="0" dirty="0">
                <a:ln w="13462">
                  <a:solidFill>
                    <a:schemeClr val="tx1">
                      <a:lumMod val="95000"/>
                      <a:lumOff val="5000"/>
                    </a:schemeClr>
                  </a:solidFill>
                  <a:prstDash val="solid"/>
                </a:ln>
                <a:solidFill>
                  <a:srgbClr val="00B050"/>
                </a:solidFill>
                <a:effectLst>
                  <a:outerShdw dist="38100" dir="2700000" algn="bl" rotWithShape="0">
                    <a:schemeClr val="accent5"/>
                  </a:outerShdw>
                </a:effectLst>
              </a:rPr>
              <a:t>Good Case</a:t>
            </a:r>
          </a:p>
        </p:txBody>
      </p:sp>
    </p:spTree>
    <p:extLst>
      <p:ext uri="{BB962C8B-B14F-4D97-AF65-F5344CB8AC3E}">
        <p14:creationId xmlns:p14="http://schemas.microsoft.com/office/powerpoint/2010/main" val="26775808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6">
            <a:extLst>
              <a:ext uri="{FF2B5EF4-FFF2-40B4-BE49-F238E27FC236}">
                <a16:creationId xmlns:a16="http://schemas.microsoft.com/office/drawing/2014/main" id="{B363FA28-C2BD-0C73-44CA-D45AC311C083}"/>
              </a:ext>
            </a:extLst>
          </p:cNvPr>
          <p:cNvSpPr>
            <a:spLocks noGrp="1"/>
          </p:cNvSpPr>
          <p:nvPr>
            <p:ph type="sldNum" sz="quarter" idx="12"/>
          </p:nvPr>
        </p:nvSpPr>
        <p:spPr>
          <a:xfrm>
            <a:off x="8610600" y="6356350"/>
            <a:ext cx="2743200" cy="365125"/>
          </a:xfrm>
        </p:spPr>
        <p:txBody>
          <a:bodyPr/>
          <a:lstStyle/>
          <a:p>
            <a:fld id="{3A694A67-C786-4D0F-8D4E-38672C8D6A33}" type="slidenum">
              <a:rPr lang="en-US" sz="1800" b="1" smtClean="0">
                <a:solidFill>
                  <a:srgbClr val="FF0000"/>
                </a:solidFill>
              </a:rPr>
              <a:t>13</a:t>
            </a:fld>
            <a:endParaRPr lang="en-US" sz="1800" b="1" dirty="0">
              <a:solidFill>
                <a:srgbClr val="FF0000"/>
              </a:solidFill>
            </a:endParaRPr>
          </a:p>
        </p:txBody>
      </p:sp>
      <p:sp>
        <p:nvSpPr>
          <p:cNvPr id="2" name="TextBox 1">
            <a:extLst>
              <a:ext uri="{FF2B5EF4-FFF2-40B4-BE49-F238E27FC236}">
                <a16:creationId xmlns:a16="http://schemas.microsoft.com/office/drawing/2014/main" id="{FC73B943-1CDB-4224-99A3-F063231BCCE7}"/>
              </a:ext>
            </a:extLst>
          </p:cNvPr>
          <p:cNvSpPr txBox="1"/>
          <p:nvPr/>
        </p:nvSpPr>
        <p:spPr>
          <a:xfrm>
            <a:off x="214313" y="261938"/>
            <a:ext cx="11615737" cy="5197833"/>
          </a:xfrm>
          <a:prstGeom prst="rect">
            <a:avLst/>
          </a:prstGeom>
          <a:noFill/>
        </p:spPr>
        <p:txBody>
          <a:bodyPr wrap="square" rtlCol="0">
            <a:spAutoFit/>
          </a:bodyPr>
          <a:lstStyle/>
          <a:p>
            <a:pPr marL="342900" indent="-342900">
              <a:buFont typeface="Arial" panose="020B0604020202020204" pitchFamily="34" charset="0"/>
              <a:buChar char="•"/>
            </a:pPr>
            <a:r>
              <a:rPr lang="en-US" sz="2400" b="1" dirty="0">
                <a:solidFill>
                  <a:srgbClr val="C00000"/>
                </a:solidFill>
                <a:latin typeface="Times New Roman" panose="02020603050405020304" pitchFamily="18" charset="0"/>
                <a:cs typeface="Times New Roman" panose="02020603050405020304" pitchFamily="18" charset="0"/>
              </a:rPr>
              <a:t>Optimization Problems</a:t>
            </a:r>
          </a:p>
          <a:p>
            <a:pPr marL="800100" lvl="1" indent="-342900">
              <a:buFont typeface="Wingdings" panose="05000000000000000000" pitchFamily="2" charset="2"/>
              <a:buChar char="v"/>
            </a:pPr>
            <a:r>
              <a:rPr lang="en-US" sz="2000" b="1" dirty="0">
                <a:solidFill>
                  <a:srgbClr val="002060"/>
                </a:solidFill>
                <a:latin typeface="Times New Roman" panose="02020603050405020304" pitchFamily="18" charset="0"/>
                <a:cs typeface="Times New Roman" panose="02020603050405020304" pitchFamily="18" charset="0"/>
              </a:rPr>
              <a:t>Exoplanetary Adaptation Simulation by Genetic Algorithm (GA)</a:t>
            </a:r>
          </a:p>
          <a:p>
            <a:pPr marL="1257300" lvl="2" indent="-342900" algn="just">
              <a:lnSpc>
                <a:spcPct val="150000"/>
              </a:lnSpc>
              <a:buFont typeface="Courier New" panose="02070309020205020404" pitchFamily="49" charset="0"/>
              <a:buChar char="o"/>
            </a:pPr>
            <a:endParaRPr lang="en-US" sz="1600" b="1" dirty="0">
              <a:latin typeface="Times New Roman" panose="02020603050405020304" pitchFamily="18" charset="0"/>
              <a:cs typeface="Times New Roman" panose="02020603050405020304" pitchFamily="18" charset="0"/>
            </a:endParaRPr>
          </a:p>
          <a:p>
            <a:pPr marL="1257300" lvl="2" indent="-342900" algn="just">
              <a:lnSpc>
                <a:spcPct val="150000"/>
              </a:lnSpc>
              <a:buFont typeface="Courier New" panose="02070309020205020404" pitchFamily="49" charset="0"/>
              <a:buChar char="o"/>
            </a:pPr>
            <a:endParaRPr lang="en-US" sz="1600" b="1" dirty="0">
              <a:latin typeface="Times New Roman" panose="02020603050405020304" pitchFamily="18" charset="0"/>
              <a:cs typeface="Times New Roman" panose="02020603050405020304" pitchFamily="18" charset="0"/>
            </a:endParaRPr>
          </a:p>
          <a:p>
            <a:pPr marL="1257300" lvl="2" indent="-342900" algn="just">
              <a:lnSpc>
                <a:spcPct val="150000"/>
              </a:lnSpc>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In this simulation, </a:t>
            </a:r>
            <a:r>
              <a:rPr lang="en-US" b="1" dirty="0">
                <a:latin typeface="Times New Roman" panose="02020603050405020304" pitchFamily="18" charset="0"/>
                <a:cs typeface="Times New Roman" panose="02020603050405020304" pitchFamily="18" charset="0"/>
              </a:rPr>
              <a:t>the initial random population matters a lot </a:t>
            </a:r>
            <a:r>
              <a:rPr lang="en-US" dirty="0">
                <a:latin typeface="Times New Roman" panose="02020603050405020304" pitchFamily="18" charset="0"/>
                <a:cs typeface="Times New Roman" panose="02020603050405020304" pitchFamily="18" charset="0"/>
              </a:rPr>
              <a:t>because it defines where the search starts in the trait space.</a:t>
            </a:r>
          </a:p>
          <a:p>
            <a:pPr marL="1257300" lvl="2" indent="-342900" algn="just">
              <a:lnSpc>
                <a:spcPct val="150000"/>
              </a:lnSpc>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If, by chance, the </a:t>
            </a:r>
            <a:r>
              <a:rPr lang="en-US" b="1" dirty="0">
                <a:latin typeface="Times New Roman" panose="02020603050405020304" pitchFamily="18" charset="0"/>
                <a:cs typeface="Times New Roman" panose="02020603050405020304" pitchFamily="18" charset="0"/>
              </a:rPr>
              <a:t>starting population already contains individuals with traits closer to the ideal combination </a:t>
            </a:r>
            <a:r>
              <a:rPr lang="en-US" dirty="0">
                <a:latin typeface="Times New Roman" panose="02020603050405020304" pitchFamily="18" charset="0"/>
                <a:cs typeface="Times New Roman" panose="02020603050405020304" pitchFamily="18" charset="0"/>
              </a:rPr>
              <a:t>for that planet, the GA will find a good solution faster and reach higher fitness.</a:t>
            </a:r>
          </a:p>
          <a:p>
            <a:pPr marL="1257300" lvl="2" indent="-342900" algn="just">
              <a:lnSpc>
                <a:spcPct val="150000"/>
              </a:lnSpc>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If the initial population starts far from those ideal regions, even after hundreds of generations, GA might get </a:t>
            </a:r>
            <a:r>
              <a:rPr lang="en-US" b="1" dirty="0">
                <a:latin typeface="Times New Roman" panose="02020603050405020304" pitchFamily="18" charset="0"/>
                <a:cs typeface="Times New Roman" panose="02020603050405020304" pitchFamily="18" charset="0"/>
              </a:rPr>
              <a:t>stuck</a:t>
            </a:r>
            <a:r>
              <a:rPr lang="en-US" dirty="0">
                <a:latin typeface="Times New Roman" panose="02020603050405020304" pitchFamily="18" charset="0"/>
                <a:cs typeface="Times New Roman" panose="02020603050405020304" pitchFamily="18" charset="0"/>
              </a:rPr>
              <a:t> in weaker areas or converge on local optima, leading to a lower fitness result, even though the planet itself could support life.</a:t>
            </a:r>
          </a:p>
          <a:p>
            <a:pPr marL="1257300" lvl="2" indent="-342900" algn="just">
              <a:lnSpc>
                <a:spcPct val="150000"/>
              </a:lnSpc>
              <a:buFont typeface="Courier New" panose="02070309020205020404" pitchFamily="49" charset="0"/>
              <a:buChar char="o"/>
            </a:pPr>
            <a:r>
              <a:rPr lang="en-US" b="1" dirty="0">
                <a:solidFill>
                  <a:srgbClr val="C00000"/>
                </a:solidFill>
                <a:latin typeface="Times New Roman" panose="02020603050405020304" pitchFamily="18" charset="0"/>
                <a:cs typeface="Times New Roman" panose="02020603050405020304" pitchFamily="18" charset="0"/>
              </a:rPr>
              <a:t>The planet’s parameters (gravity, oxygen, radiation, temperature, day length) must match the candidate’s features (bone density, oxygen efficiency, radiation resistance, etc.) for fitness to be high.</a:t>
            </a:r>
          </a:p>
        </p:txBody>
      </p:sp>
      <p:pic>
        <p:nvPicPr>
          <p:cNvPr id="3" name="Picture 2">
            <a:extLst>
              <a:ext uri="{FF2B5EF4-FFF2-40B4-BE49-F238E27FC236}">
                <a16:creationId xmlns:a16="http://schemas.microsoft.com/office/drawing/2014/main" id="{0D32EC7B-E997-A219-149A-249B731844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5427" y="6240625"/>
            <a:ext cx="596573" cy="5965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descr="A colorful dna strand with text and icons&#10;&#10;AI-generated content may be incorrect.">
            <a:extLst>
              <a:ext uri="{FF2B5EF4-FFF2-40B4-BE49-F238E27FC236}">
                <a16:creationId xmlns:a16="http://schemas.microsoft.com/office/drawing/2014/main" id="{EAA8D868-FA60-1B38-A9C0-E086B2FC37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8800" y="20802"/>
            <a:ext cx="1473200" cy="828675"/>
          </a:xfrm>
          <a:prstGeom prst="rect">
            <a:avLst/>
          </a:prstGeom>
        </p:spPr>
      </p:pic>
      <p:sp>
        <p:nvSpPr>
          <p:cNvPr id="4" name="Rectangle 3">
            <a:extLst>
              <a:ext uri="{FF2B5EF4-FFF2-40B4-BE49-F238E27FC236}">
                <a16:creationId xmlns:a16="http://schemas.microsoft.com/office/drawing/2014/main" id="{5B079CCB-8376-9FEE-92E3-392016C2FBFF}"/>
              </a:ext>
            </a:extLst>
          </p:cNvPr>
          <p:cNvSpPr/>
          <p:nvPr/>
        </p:nvSpPr>
        <p:spPr>
          <a:xfrm>
            <a:off x="3415426" y="916152"/>
            <a:ext cx="5361148" cy="923330"/>
          </a:xfrm>
          <a:prstGeom prst="rect">
            <a:avLst/>
          </a:prstGeom>
          <a:noFill/>
        </p:spPr>
        <p:txBody>
          <a:bodyPr wrap="none" lIns="91440" tIns="45720" rIns="91440" bIns="45720">
            <a:spAutoFit/>
          </a:bodyPr>
          <a:lstStyle/>
          <a:p>
            <a:pPr algn="ctr"/>
            <a:r>
              <a:rPr lang="en-US" sz="5400" b="1" cap="none" spc="0" dirty="0">
                <a:ln w="13462">
                  <a:solidFill>
                    <a:schemeClr val="tx1">
                      <a:lumMod val="95000"/>
                      <a:lumOff val="5000"/>
                    </a:schemeClr>
                  </a:solidFill>
                  <a:prstDash val="solid"/>
                </a:ln>
                <a:solidFill>
                  <a:schemeClr val="tx2">
                    <a:lumMod val="50000"/>
                    <a:lumOff val="50000"/>
                  </a:schemeClr>
                </a:solidFill>
                <a:effectLst>
                  <a:outerShdw dist="38100" dir="2700000" algn="bl" rotWithShape="0">
                    <a:schemeClr val="accent5"/>
                  </a:outerShdw>
                </a:effectLst>
              </a:rPr>
              <a:t>Important Notes</a:t>
            </a:r>
          </a:p>
        </p:txBody>
      </p:sp>
    </p:spTree>
    <p:extLst>
      <p:ext uri="{BB962C8B-B14F-4D97-AF65-F5344CB8AC3E}">
        <p14:creationId xmlns:p14="http://schemas.microsoft.com/office/powerpoint/2010/main" val="21153247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6">
            <a:extLst>
              <a:ext uri="{FF2B5EF4-FFF2-40B4-BE49-F238E27FC236}">
                <a16:creationId xmlns:a16="http://schemas.microsoft.com/office/drawing/2014/main" id="{B363FA28-C2BD-0C73-44CA-D45AC311C083}"/>
              </a:ext>
            </a:extLst>
          </p:cNvPr>
          <p:cNvSpPr>
            <a:spLocks noGrp="1"/>
          </p:cNvSpPr>
          <p:nvPr>
            <p:ph type="sldNum" sz="quarter" idx="12"/>
          </p:nvPr>
        </p:nvSpPr>
        <p:spPr>
          <a:xfrm>
            <a:off x="8610600" y="6356350"/>
            <a:ext cx="2743200" cy="365125"/>
          </a:xfrm>
        </p:spPr>
        <p:txBody>
          <a:bodyPr/>
          <a:lstStyle/>
          <a:p>
            <a:fld id="{3A694A67-C786-4D0F-8D4E-38672C8D6A33}" type="slidenum">
              <a:rPr lang="en-US" sz="1800" b="1" smtClean="0">
                <a:solidFill>
                  <a:srgbClr val="FF0000"/>
                </a:solidFill>
              </a:rPr>
              <a:t>14</a:t>
            </a:fld>
            <a:endParaRPr lang="en-US" sz="1800" b="1" dirty="0">
              <a:solidFill>
                <a:srgbClr val="FF0000"/>
              </a:solidFill>
            </a:endParaRPr>
          </a:p>
        </p:txBody>
      </p:sp>
      <p:sp>
        <p:nvSpPr>
          <p:cNvPr id="2" name="TextBox 1">
            <a:extLst>
              <a:ext uri="{FF2B5EF4-FFF2-40B4-BE49-F238E27FC236}">
                <a16:creationId xmlns:a16="http://schemas.microsoft.com/office/drawing/2014/main" id="{FC73B943-1CDB-4224-99A3-F063231BCCE7}"/>
              </a:ext>
            </a:extLst>
          </p:cNvPr>
          <p:cNvSpPr txBox="1"/>
          <p:nvPr/>
        </p:nvSpPr>
        <p:spPr>
          <a:xfrm>
            <a:off x="214313" y="261938"/>
            <a:ext cx="11615737" cy="769441"/>
          </a:xfrm>
          <a:prstGeom prst="rect">
            <a:avLst/>
          </a:prstGeom>
          <a:noFill/>
        </p:spPr>
        <p:txBody>
          <a:bodyPr wrap="square" rtlCol="0">
            <a:spAutoFit/>
          </a:bodyPr>
          <a:lstStyle/>
          <a:p>
            <a:pPr marL="342900" indent="-342900">
              <a:buFont typeface="Arial" panose="020B0604020202020204" pitchFamily="34" charset="0"/>
              <a:buChar char="•"/>
            </a:pPr>
            <a:r>
              <a:rPr lang="en-US" sz="2400" b="1" dirty="0">
                <a:solidFill>
                  <a:srgbClr val="C00000"/>
                </a:solidFill>
                <a:latin typeface="Times New Roman" panose="02020603050405020304" pitchFamily="18" charset="0"/>
                <a:cs typeface="Times New Roman" panose="02020603050405020304" pitchFamily="18" charset="0"/>
              </a:rPr>
              <a:t>Optimization Problems</a:t>
            </a:r>
          </a:p>
          <a:p>
            <a:pPr marL="800100" lvl="1" indent="-342900">
              <a:buFont typeface="Wingdings" panose="05000000000000000000" pitchFamily="2" charset="2"/>
              <a:buChar char="v"/>
            </a:pPr>
            <a:r>
              <a:rPr lang="en-US" sz="2000" b="1" dirty="0">
                <a:solidFill>
                  <a:srgbClr val="002060"/>
                </a:solidFill>
                <a:latin typeface="Times New Roman" panose="02020603050405020304" pitchFamily="18" charset="0"/>
                <a:cs typeface="Times New Roman" panose="02020603050405020304" pitchFamily="18" charset="0"/>
              </a:rPr>
              <a:t>Exoplanetary Adaptation Simulation by Genetic Algorithm (GA)</a:t>
            </a:r>
          </a:p>
        </p:txBody>
      </p:sp>
      <p:pic>
        <p:nvPicPr>
          <p:cNvPr id="3" name="Picture 2">
            <a:extLst>
              <a:ext uri="{FF2B5EF4-FFF2-40B4-BE49-F238E27FC236}">
                <a16:creationId xmlns:a16="http://schemas.microsoft.com/office/drawing/2014/main" id="{0D32EC7B-E997-A219-149A-249B731844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5427" y="6240625"/>
            <a:ext cx="596573" cy="5965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descr="A colorful dna strand with text and icons&#10;&#10;AI-generated content may be incorrect.">
            <a:extLst>
              <a:ext uri="{FF2B5EF4-FFF2-40B4-BE49-F238E27FC236}">
                <a16:creationId xmlns:a16="http://schemas.microsoft.com/office/drawing/2014/main" id="{EAA8D868-FA60-1B38-A9C0-E086B2FC37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8800" y="20802"/>
            <a:ext cx="1473200" cy="82867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38A1D15-F096-CA36-7530-3D1D50785488}"/>
                  </a:ext>
                </a:extLst>
              </p:cNvPr>
              <p:cNvSpPr txBox="1"/>
              <p:nvPr/>
            </p:nvSpPr>
            <p:spPr>
              <a:xfrm>
                <a:off x="698336" y="1165654"/>
                <a:ext cx="10795327" cy="3432543"/>
              </a:xfrm>
              <a:prstGeom prst="rect">
                <a:avLst/>
              </a:prstGeom>
              <a:noFill/>
            </p:spPr>
            <p:txBody>
              <a:bodyPr wrap="square">
                <a:spAutoFit/>
              </a:bodyPr>
              <a:lstStyle/>
              <a:p>
                <a:pPr marR="0" lvl="0" rtl="0">
                  <a:spcBef>
                    <a:spcPts val="0"/>
                  </a:spcBef>
                  <a:spcAft>
                    <a:spcPts val="600"/>
                  </a:spcAft>
                  <a:tabLst>
                    <a:tab pos="685800" algn="l"/>
                  </a:tabLst>
                </a:pPr>
                <a:r>
                  <a:rPr lang="en-US" sz="1800" b="1" dirty="0">
                    <a:effectLst/>
                    <a:latin typeface="Times New Roman" panose="02020603050405020304" pitchFamily="18" charset="0"/>
                    <a:ea typeface="Aptos" panose="020B0004020202020204" pitchFamily="34" charset="0"/>
                    <a:cs typeface="Times New Roman" panose="02020603050405020304" pitchFamily="18" charset="0"/>
                  </a:rPr>
                  <a:t>Input and Initialization</a:t>
                </a:r>
              </a:p>
              <a:p>
                <a:pPr marL="285750" marR="0" indent="-285750">
                  <a:spcBef>
                    <a:spcPts val="0"/>
                  </a:spcBef>
                  <a:spcAft>
                    <a:spcPts val="1100"/>
                  </a:spcAft>
                  <a:buFont typeface="Arial" panose="020B0604020202020204" pitchFamily="34" charset="0"/>
                  <a:buChar char="•"/>
                </a:pPr>
                <a:r>
                  <a:rPr lang="en-US" sz="1800" dirty="0">
                    <a:effectLst/>
                    <a:latin typeface="Times New Roman" panose="02020603050405020304" pitchFamily="18" charset="0"/>
                    <a:ea typeface="Aptos" panose="020B0004020202020204" pitchFamily="34" charset="0"/>
                    <a:cs typeface="Times New Roman" panose="02020603050405020304" pitchFamily="18" charset="0"/>
                  </a:rPr>
                  <a:t>The model begins by generating a </a:t>
                </a:r>
                <a:r>
                  <a:rPr lang="en-US" sz="1800" b="1" dirty="0">
                    <a:effectLst/>
                    <a:latin typeface="Times New Roman" panose="02020603050405020304" pitchFamily="18" charset="0"/>
                    <a:ea typeface="Aptos" panose="020B0004020202020204" pitchFamily="34" charset="0"/>
                    <a:cs typeface="Times New Roman" panose="02020603050405020304" pitchFamily="18" charset="0"/>
                  </a:rPr>
                  <a:t>random exoplanet environment </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defined by:</a:t>
                </a:r>
              </a:p>
              <a:p>
                <a:pPr marL="0" marR="0">
                  <a:spcBef>
                    <a:spcPts val="0"/>
                  </a:spcBef>
                  <a:spcAft>
                    <a:spcPts val="1100"/>
                  </a:spcAft>
                </a:pPr>
                <a14:m>
                  <m:oMathPara xmlns:m="http://schemas.openxmlformats.org/officeDocument/2006/math">
                    <m:oMathParaPr>
                      <m:jc m:val="centerGroup"/>
                    </m:oMathParaPr>
                    <m:oMath xmlns:m="http://schemas.openxmlformats.org/officeDocument/2006/math">
                      <m:r>
                        <a:rPr lang="en-US" sz="1800" i="1">
                          <a:effectLst/>
                          <a:latin typeface="Cambria Math" panose="02040503050406030204" pitchFamily="18" charset="0"/>
                          <a:ea typeface="Aptos" panose="020B0004020202020204" pitchFamily="34" charset="0"/>
                          <a:cs typeface="Arial" panose="020B0604020202020204" pitchFamily="34" charset="0"/>
                        </a:rPr>
                        <m:t>𝑃</m:t>
                      </m:r>
                      <m:r>
                        <a:rPr lang="en-US" sz="1800">
                          <a:effectLst/>
                          <a:latin typeface="Cambria Math" panose="02040503050406030204" pitchFamily="18" charset="0"/>
                          <a:ea typeface="Aptos" panose="020B0004020202020204" pitchFamily="34" charset="0"/>
                          <a:cs typeface="Arial" panose="020B0604020202020204" pitchFamily="34" charset="0"/>
                        </a:rPr>
                        <m:t>={</m:t>
                      </m:r>
                      <m:r>
                        <a:rPr lang="en-US" sz="1800" i="1">
                          <a:effectLst/>
                          <a:latin typeface="Cambria Math" panose="02040503050406030204" pitchFamily="18" charset="0"/>
                          <a:ea typeface="Aptos" panose="020B0004020202020204" pitchFamily="34" charset="0"/>
                          <a:cs typeface="Arial" panose="020B0604020202020204" pitchFamily="34" charset="0"/>
                        </a:rPr>
                        <m:t>𝑔</m:t>
                      </m:r>
                      <m:r>
                        <a:rPr lang="en-US" sz="1800">
                          <a:effectLst/>
                          <a:latin typeface="Cambria Math" panose="02040503050406030204" pitchFamily="18" charset="0"/>
                          <a:ea typeface="Aptos" panose="020B0004020202020204" pitchFamily="34" charset="0"/>
                          <a:cs typeface="Arial" panose="020B0604020202020204" pitchFamily="34" charset="0"/>
                        </a:rPr>
                        <m:t>,</m:t>
                      </m:r>
                      <m:r>
                        <a:rPr lang="en-US" sz="1800" i="1">
                          <a:effectLst/>
                          <a:latin typeface="Cambria Math" panose="02040503050406030204" pitchFamily="18" charset="0"/>
                          <a:ea typeface="Aptos" panose="020B0004020202020204" pitchFamily="34" charset="0"/>
                          <a:cs typeface="Arial" panose="020B0604020202020204" pitchFamily="34" charset="0"/>
                        </a:rPr>
                        <m:t>𝐴</m:t>
                      </m:r>
                      <m:r>
                        <a:rPr lang="en-US" sz="1800">
                          <a:effectLst/>
                          <a:latin typeface="Cambria Math" panose="02040503050406030204" pitchFamily="18" charset="0"/>
                          <a:ea typeface="Aptos" panose="020B0004020202020204" pitchFamily="34" charset="0"/>
                          <a:cs typeface="Arial" panose="020B0604020202020204" pitchFamily="34" charset="0"/>
                        </a:rPr>
                        <m:t>,</m:t>
                      </m:r>
                      <m:r>
                        <a:rPr lang="en-US" sz="1800" i="1">
                          <a:effectLst/>
                          <a:latin typeface="Cambria Math" panose="02040503050406030204" pitchFamily="18" charset="0"/>
                          <a:ea typeface="Aptos" panose="020B0004020202020204" pitchFamily="34" charset="0"/>
                          <a:cs typeface="Arial" panose="020B0604020202020204" pitchFamily="34" charset="0"/>
                        </a:rPr>
                        <m:t>𝑅</m:t>
                      </m:r>
                      <m:r>
                        <a:rPr lang="en-US" sz="1800">
                          <a:effectLst/>
                          <a:latin typeface="Cambria Math" panose="02040503050406030204" pitchFamily="18" charset="0"/>
                          <a:ea typeface="Aptos" panose="020B0004020202020204" pitchFamily="34" charset="0"/>
                          <a:cs typeface="Arial" panose="020B0604020202020204" pitchFamily="34" charset="0"/>
                        </a:rPr>
                        <m:t>,</m:t>
                      </m:r>
                      <m:r>
                        <a:rPr lang="en-US" sz="1800" i="1">
                          <a:effectLst/>
                          <a:latin typeface="Cambria Math" panose="02040503050406030204" pitchFamily="18" charset="0"/>
                          <a:ea typeface="Aptos" panose="020B0004020202020204" pitchFamily="34" charset="0"/>
                          <a:cs typeface="Arial" panose="020B0604020202020204" pitchFamily="34" charset="0"/>
                        </a:rPr>
                        <m:t>𝑇</m:t>
                      </m:r>
                      <m:r>
                        <a:rPr lang="en-US" sz="1800">
                          <a:effectLst/>
                          <a:latin typeface="Cambria Math" panose="02040503050406030204" pitchFamily="18" charset="0"/>
                          <a:ea typeface="Aptos" panose="020B0004020202020204" pitchFamily="34" charset="0"/>
                          <a:cs typeface="Arial" panose="020B0604020202020204" pitchFamily="34" charset="0"/>
                        </a:rPr>
                        <m:t>,</m:t>
                      </m:r>
                      <m:r>
                        <a:rPr lang="en-US" sz="1800" i="1">
                          <a:effectLst/>
                          <a:latin typeface="Cambria Math" panose="02040503050406030204" pitchFamily="18" charset="0"/>
                          <a:ea typeface="Aptos" panose="020B0004020202020204" pitchFamily="34" charset="0"/>
                          <a:cs typeface="Arial" panose="020B0604020202020204" pitchFamily="34" charset="0"/>
                        </a:rPr>
                        <m:t>𝐷</m:t>
                      </m:r>
                      <m:r>
                        <a:rPr lang="en-US" sz="1800">
                          <a:effectLst/>
                          <a:latin typeface="Cambria Math" panose="02040503050406030204" pitchFamily="18" charset="0"/>
                          <a:ea typeface="Aptos" panose="020B0004020202020204" pitchFamily="34" charset="0"/>
                          <a:cs typeface="Arial" panose="020B0604020202020204" pitchFamily="34" charset="0"/>
                        </a:rPr>
                        <m:t>}</m:t>
                      </m:r>
                    </m:oMath>
                  </m:oMathPara>
                </a14:m>
                <a:endParaRPr lang="en-US" sz="1800"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a:spcBef>
                    <a:spcPts val="0"/>
                  </a:spcBef>
                  <a:spcAft>
                    <a:spcPts val="1100"/>
                  </a:spcAft>
                </a:pPr>
                <a:r>
                  <a:rPr lang="en-US" sz="1800" dirty="0">
                    <a:effectLst/>
                    <a:latin typeface="Times New Roman" panose="02020603050405020304" pitchFamily="18" charset="0"/>
                    <a:ea typeface="Aptos" panose="020B0004020202020204" pitchFamily="34" charset="0"/>
                    <a:cs typeface="Times New Roman" panose="02020603050405020304" pitchFamily="18" charset="0"/>
                  </a:rPr>
                  <a:t>where</a:t>
                </a:r>
              </a:p>
              <a:p>
                <a:pPr marL="800100" lvl="1" indent="-342900">
                  <a:spcAft>
                    <a:spcPts val="600"/>
                  </a:spcAft>
                  <a:buFont typeface="Symbol" panose="05050102010706020507" pitchFamily="18" charset="2"/>
                  <a:buChar char=""/>
                  <a:tabLst>
                    <a:tab pos="685800" algn="l"/>
                  </a:tabLst>
                </a:pPr>
                <a14:m>
                  <m:oMath xmlns:m="http://schemas.openxmlformats.org/officeDocument/2006/math">
                    <m:r>
                      <a:rPr lang="en-US" i="1">
                        <a:effectLst/>
                        <a:latin typeface="Cambria Math" panose="02040503050406030204" pitchFamily="18" charset="0"/>
                        <a:ea typeface="Aptos" panose="020B0004020202020204" pitchFamily="34" charset="0"/>
                        <a:cs typeface="Arial" panose="020B0604020202020204" pitchFamily="34" charset="0"/>
                      </a:rPr>
                      <m:t>𝑔</m:t>
                    </m:r>
                    <m:r>
                      <a:rPr lang="en-US">
                        <a:effectLst/>
                        <a:latin typeface="Cambria Math" panose="02040503050406030204" pitchFamily="18" charset="0"/>
                        <a:ea typeface="Aptos" panose="020B0004020202020204" pitchFamily="34" charset="0"/>
                        <a:cs typeface="Arial" panose="020B0604020202020204" pitchFamily="34" charset="0"/>
                      </a:rPr>
                      <m:t>=</m:t>
                    </m:r>
                  </m:oMath>
                </a14:m>
                <a:r>
                  <a:rPr lang="en-US" dirty="0">
                    <a:effectLst/>
                    <a:latin typeface="Times New Roman" panose="02020603050405020304" pitchFamily="18" charset="0"/>
                    <a:ea typeface="Aptos" panose="020B0004020202020204" pitchFamily="34" charset="0"/>
                    <a:cs typeface="Times New Roman" panose="02020603050405020304" pitchFamily="18" charset="0"/>
                  </a:rPr>
                  <a:t> gravity (in Earth G ),</a:t>
                </a:r>
              </a:p>
              <a:p>
                <a:pPr marL="800100" lvl="1" indent="-342900">
                  <a:spcAft>
                    <a:spcPts val="600"/>
                  </a:spcAft>
                  <a:buFont typeface="Symbol" panose="05050102010706020507" pitchFamily="18" charset="2"/>
                  <a:buChar char=""/>
                  <a:tabLst>
                    <a:tab pos="685800" algn="l"/>
                  </a:tabLst>
                </a:pPr>
                <a14:m>
                  <m:oMath xmlns:m="http://schemas.openxmlformats.org/officeDocument/2006/math">
                    <m:r>
                      <a:rPr lang="en-US" i="1">
                        <a:effectLst/>
                        <a:latin typeface="Cambria Math" panose="02040503050406030204" pitchFamily="18" charset="0"/>
                        <a:ea typeface="Aptos" panose="020B0004020202020204" pitchFamily="34" charset="0"/>
                        <a:cs typeface="Arial" panose="020B0604020202020204" pitchFamily="34" charset="0"/>
                      </a:rPr>
                      <m:t>𝐴</m:t>
                    </m:r>
                    <m:r>
                      <a:rPr lang="en-US">
                        <a:effectLst/>
                        <a:latin typeface="Cambria Math" panose="02040503050406030204" pitchFamily="18" charset="0"/>
                        <a:ea typeface="Aptos" panose="020B0004020202020204" pitchFamily="34" charset="0"/>
                        <a:cs typeface="Arial" panose="020B0604020202020204" pitchFamily="34" charset="0"/>
                      </a:rPr>
                      <m:t>=</m:t>
                    </m:r>
                    <m:d>
                      <m:dPr>
                        <m:begChr m:val="{"/>
                        <m:endChr m:val="}"/>
                        <m:ctrlPr>
                          <a:rPr lang="en-US" i="1">
                            <a:effectLst/>
                            <a:latin typeface="Cambria Math" panose="02040503050406030204" pitchFamily="18" charset="0"/>
                            <a:ea typeface="Aptos" panose="020B0004020202020204" pitchFamily="34" charset="0"/>
                            <a:cs typeface="Arial" panose="020B0604020202020204" pitchFamily="34" charset="0"/>
                          </a:rPr>
                        </m:ctrlPr>
                      </m:dPr>
                      <m:e>
                        <m:sSub>
                          <m:sSubPr>
                            <m:ctrlPr>
                              <a:rPr lang="en-US" i="1">
                                <a:effectLst/>
                                <a:latin typeface="Cambria Math" panose="02040503050406030204" pitchFamily="18" charset="0"/>
                                <a:ea typeface="Aptos" panose="020B0004020202020204" pitchFamily="34" charset="0"/>
                                <a:cs typeface="Arial" panose="020B0604020202020204" pitchFamily="34" charset="0"/>
                              </a:rPr>
                            </m:ctrlPr>
                          </m:sSubPr>
                          <m:e>
                            <m:r>
                              <a:rPr lang="en-US" i="1">
                                <a:effectLst/>
                                <a:latin typeface="Cambria Math" panose="02040503050406030204" pitchFamily="18" charset="0"/>
                                <a:ea typeface="Aptos" panose="020B0004020202020204" pitchFamily="34" charset="0"/>
                                <a:cs typeface="Arial" panose="020B0604020202020204" pitchFamily="34" charset="0"/>
                              </a:rPr>
                              <m:t>𝑂</m:t>
                            </m:r>
                          </m:e>
                          <m:sub>
                            <m:r>
                              <a:rPr lang="en-US">
                                <a:effectLst/>
                                <a:latin typeface="Cambria Math" panose="02040503050406030204" pitchFamily="18" charset="0"/>
                                <a:ea typeface="Aptos" panose="020B0004020202020204" pitchFamily="34" charset="0"/>
                                <a:cs typeface="Arial" panose="020B0604020202020204" pitchFamily="34" charset="0"/>
                              </a:rPr>
                              <m:t>2</m:t>
                            </m:r>
                          </m:sub>
                        </m:sSub>
                        <m:r>
                          <a:rPr lang="en-US">
                            <a:effectLst/>
                            <a:latin typeface="Cambria Math" panose="02040503050406030204" pitchFamily="18" charset="0"/>
                            <a:ea typeface="Aptos" panose="020B0004020202020204" pitchFamily="34" charset="0"/>
                            <a:cs typeface="Arial" panose="020B0604020202020204" pitchFamily="34" charset="0"/>
                          </a:rPr>
                          <m:t>,</m:t>
                        </m:r>
                        <m:r>
                          <a:rPr lang="en-US" i="1">
                            <a:effectLst/>
                            <a:latin typeface="Cambria Math" panose="02040503050406030204" pitchFamily="18" charset="0"/>
                            <a:ea typeface="Aptos" panose="020B0004020202020204" pitchFamily="34" charset="0"/>
                            <a:cs typeface="Arial" panose="020B0604020202020204" pitchFamily="34" charset="0"/>
                          </a:rPr>
                          <m:t>𝐶</m:t>
                        </m:r>
                        <m:sSub>
                          <m:sSubPr>
                            <m:ctrlPr>
                              <a:rPr lang="en-US" i="1">
                                <a:effectLst/>
                                <a:latin typeface="Cambria Math" panose="02040503050406030204" pitchFamily="18" charset="0"/>
                                <a:ea typeface="Aptos" panose="020B0004020202020204" pitchFamily="34" charset="0"/>
                                <a:cs typeface="Arial" panose="020B0604020202020204" pitchFamily="34" charset="0"/>
                              </a:rPr>
                            </m:ctrlPr>
                          </m:sSubPr>
                          <m:e>
                            <m:r>
                              <a:rPr lang="en-US" i="1">
                                <a:effectLst/>
                                <a:latin typeface="Cambria Math" panose="02040503050406030204" pitchFamily="18" charset="0"/>
                                <a:ea typeface="Aptos" panose="020B0004020202020204" pitchFamily="34" charset="0"/>
                                <a:cs typeface="Arial" panose="020B0604020202020204" pitchFamily="34" charset="0"/>
                              </a:rPr>
                              <m:t>𝑂</m:t>
                            </m:r>
                          </m:e>
                          <m:sub>
                            <m:r>
                              <a:rPr lang="en-US">
                                <a:effectLst/>
                                <a:latin typeface="Cambria Math" panose="02040503050406030204" pitchFamily="18" charset="0"/>
                                <a:ea typeface="Aptos" panose="020B0004020202020204" pitchFamily="34" charset="0"/>
                                <a:cs typeface="Arial" panose="020B0604020202020204" pitchFamily="34" charset="0"/>
                              </a:rPr>
                              <m:t>2</m:t>
                            </m:r>
                          </m:sub>
                        </m:sSub>
                        <m:r>
                          <a:rPr lang="en-US">
                            <a:effectLst/>
                            <a:latin typeface="Cambria Math" panose="02040503050406030204" pitchFamily="18" charset="0"/>
                            <a:ea typeface="Aptos" panose="020B0004020202020204" pitchFamily="34" charset="0"/>
                            <a:cs typeface="Arial" panose="020B0604020202020204" pitchFamily="34" charset="0"/>
                          </a:rPr>
                          <m:t>,</m:t>
                        </m:r>
                        <m:sSub>
                          <m:sSubPr>
                            <m:ctrlPr>
                              <a:rPr lang="en-US" i="1">
                                <a:effectLst/>
                                <a:latin typeface="Cambria Math" panose="02040503050406030204" pitchFamily="18" charset="0"/>
                                <a:ea typeface="Aptos" panose="020B0004020202020204" pitchFamily="34" charset="0"/>
                                <a:cs typeface="Arial" panose="020B0604020202020204" pitchFamily="34" charset="0"/>
                              </a:rPr>
                            </m:ctrlPr>
                          </m:sSubPr>
                          <m:e>
                            <m:r>
                              <a:rPr lang="en-US" i="1">
                                <a:effectLst/>
                                <a:latin typeface="Cambria Math" panose="02040503050406030204" pitchFamily="18" charset="0"/>
                                <a:ea typeface="Aptos" panose="020B0004020202020204" pitchFamily="34" charset="0"/>
                                <a:cs typeface="Arial" panose="020B0604020202020204" pitchFamily="34" charset="0"/>
                              </a:rPr>
                              <m:t>𝐺</m:t>
                            </m:r>
                          </m:e>
                          <m:sub>
                            <m:r>
                              <m:rPr>
                                <m:nor/>
                              </m:rPr>
                              <a:rPr lang="en-US">
                                <a:effectLst/>
                                <a:latin typeface="Times New Roman" panose="02020603050405020304" pitchFamily="18" charset="0"/>
                                <a:ea typeface="Aptos" panose="020B0004020202020204" pitchFamily="34" charset="0"/>
                                <a:cs typeface="Times New Roman" panose="02020603050405020304" pitchFamily="18" charset="0"/>
                              </a:rPr>
                              <m:t>other</m:t>
                            </m:r>
                            <m:r>
                              <m:rPr>
                                <m:nor/>
                              </m:rPr>
                              <a:rPr lang="en-US" i="1">
                                <a:effectLst/>
                                <a:latin typeface="Times New Roman" panose="02020603050405020304" pitchFamily="18" charset="0"/>
                                <a:ea typeface="Aptos" panose="020B0004020202020204" pitchFamily="34" charset="0"/>
                                <a:cs typeface="Times New Roman" panose="02020603050405020304" pitchFamily="18" charset="0"/>
                              </a:rPr>
                              <m:t> </m:t>
                            </m:r>
                          </m:sub>
                        </m:sSub>
                      </m:e>
                    </m:d>
                    <m:r>
                      <a:rPr lang="en-US">
                        <a:effectLst/>
                        <a:latin typeface="Cambria Math" panose="02040503050406030204" pitchFamily="18" charset="0"/>
                        <a:ea typeface="Aptos" panose="020B0004020202020204" pitchFamily="34" charset="0"/>
                        <a:cs typeface="Arial" panose="020B0604020202020204" pitchFamily="34" charset="0"/>
                      </a:rPr>
                      <m:t>=</m:t>
                    </m:r>
                  </m:oMath>
                </a14:m>
                <a:r>
                  <a:rPr lang="en-US" dirty="0">
                    <a:effectLst/>
                    <a:latin typeface="Times New Roman" panose="02020603050405020304" pitchFamily="18" charset="0"/>
                    <a:ea typeface="Aptos" panose="020B0004020202020204" pitchFamily="34" charset="0"/>
                    <a:cs typeface="Times New Roman" panose="02020603050405020304" pitchFamily="18" charset="0"/>
                  </a:rPr>
                  <a:t> atmosphere composition,</a:t>
                </a:r>
              </a:p>
              <a:p>
                <a:pPr marL="800100" lvl="1" indent="-342900">
                  <a:spcAft>
                    <a:spcPts val="600"/>
                  </a:spcAft>
                  <a:buFont typeface="Symbol" panose="05050102010706020507" pitchFamily="18" charset="2"/>
                  <a:buChar char=""/>
                  <a:tabLst>
                    <a:tab pos="685800" algn="l"/>
                  </a:tabLst>
                </a:pPr>
                <a14:m>
                  <m:oMath xmlns:m="http://schemas.openxmlformats.org/officeDocument/2006/math">
                    <m:r>
                      <a:rPr lang="en-US" i="1">
                        <a:effectLst/>
                        <a:latin typeface="Cambria Math" panose="02040503050406030204" pitchFamily="18" charset="0"/>
                        <a:ea typeface="Aptos" panose="020B0004020202020204" pitchFamily="34" charset="0"/>
                        <a:cs typeface="Arial" panose="020B0604020202020204" pitchFamily="34" charset="0"/>
                      </a:rPr>
                      <m:t>𝑅</m:t>
                    </m:r>
                    <m:r>
                      <a:rPr lang="en-US">
                        <a:effectLst/>
                        <a:latin typeface="Cambria Math" panose="02040503050406030204" pitchFamily="18" charset="0"/>
                        <a:ea typeface="Aptos" panose="020B0004020202020204" pitchFamily="34" charset="0"/>
                        <a:cs typeface="Arial" panose="020B0604020202020204" pitchFamily="34" charset="0"/>
                      </a:rPr>
                      <m:t>=</m:t>
                    </m:r>
                  </m:oMath>
                </a14:m>
                <a:r>
                  <a:rPr lang="en-US" dirty="0">
                    <a:effectLst/>
                    <a:latin typeface="Times New Roman" panose="02020603050405020304" pitchFamily="18" charset="0"/>
                    <a:ea typeface="Aptos" panose="020B0004020202020204" pitchFamily="34" charset="0"/>
                    <a:cs typeface="Times New Roman" panose="02020603050405020304" pitchFamily="18" charset="0"/>
                  </a:rPr>
                  <a:t> radiation level (mSv/year),</a:t>
                </a:r>
              </a:p>
              <a:p>
                <a:pPr marL="800100" lvl="1" indent="-342900">
                  <a:spcAft>
                    <a:spcPts val="600"/>
                  </a:spcAft>
                  <a:buFont typeface="Symbol" panose="05050102010706020507" pitchFamily="18" charset="2"/>
                  <a:buChar char=""/>
                  <a:tabLst>
                    <a:tab pos="685800" algn="l"/>
                  </a:tabLst>
                </a:pPr>
                <a14:m>
                  <m:oMath xmlns:m="http://schemas.openxmlformats.org/officeDocument/2006/math">
                    <m:r>
                      <a:rPr lang="en-US" i="1">
                        <a:effectLst/>
                        <a:latin typeface="Cambria Math" panose="02040503050406030204" pitchFamily="18" charset="0"/>
                        <a:ea typeface="Aptos" panose="020B0004020202020204" pitchFamily="34" charset="0"/>
                        <a:cs typeface="Arial" panose="020B0604020202020204" pitchFamily="34" charset="0"/>
                      </a:rPr>
                      <m:t>𝑇</m:t>
                    </m:r>
                    <m:r>
                      <a:rPr lang="en-US">
                        <a:effectLst/>
                        <a:latin typeface="Cambria Math" panose="02040503050406030204" pitchFamily="18" charset="0"/>
                        <a:ea typeface="Aptos" panose="020B0004020202020204" pitchFamily="34" charset="0"/>
                        <a:cs typeface="Arial" panose="020B0604020202020204" pitchFamily="34" charset="0"/>
                      </a:rPr>
                      <m:t>=</m:t>
                    </m:r>
                    <m:d>
                      <m:dPr>
                        <m:ctrlPr>
                          <a:rPr lang="en-US" i="1">
                            <a:effectLst/>
                            <a:latin typeface="Cambria Math" panose="02040503050406030204" pitchFamily="18" charset="0"/>
                            <a:ea typeface="Aptos" panose="020B0004020202020204" pitchFamily="34" charset="0"/>
                            <a:cs typeface="Arial" panose="020B0604020202020204" pitchFamily="34" charset="0"/>
                          </a:rPr>
                        </m:ctrlPr>
                      </m:dPr>
                      <m:e>
                        <m:sSub>
                          <m:sSubPr>
                            <m:ctrlPr>
                              <a:rPr lang="en-US" i="1">
                                <a:effectLst/>
                                <a:latin typeface="Cambria Math" panose="02040503050406030204" pitchFamily="18" charset="0"/>
                                <a:ea typeface="Aptos" panose="020B0004020202020204" pitchFamily="34" charset="0"/>
                                <a:cs typeface="Arial" panose="020B0604020202020204" pitchFamily="34" charset="0"/>
                              </a:rPr>
                            </m:ctrlPr>
                          </m:sSubPr>
                          <m:e>
                            <m:r>
                              <a:rPr lang="en-US" i="1">
                                <a:effectLst/>
                                <a:latin typeface="Cambria Math" panose="02040503050406030204" pitchFamily="18" charset="0"/>
                                <a:ea typeface="Aptos" panose="020B0004020202020204" pitchFamily="34" charset="0"/>
                                <a:cs typeface="Arial" panose="020B0604020202020204" pitchFamily="34" charset="0"/>
                              </a:rPr>
                              <m:t>𝑇</m:t>
                            </m:r>
                          </m:e>
                          <m:sub>
                            <m:r>
                              <m:rPr>
                                <m:sty m:val="p"/>
                              </m:rPr>
                              <a:rPr lang="en-US">
                                <a:effectLst/>
                                <a:latin typeface="Cambria Math" panose="02040503050406030204" pitchFamily="18" charset="0"/>
                                <a:ea typeface="Aptos" panose="020B0004020202020204" pitchFamily="34" charset="0"/>
                                <a:cs typeface="Arial" panose="020B0604020202020204" pitchFamily="34" charset="0"/>
                              </a:rPr>
                              <m:t>min</m:t>
                            </m:r>
                          </m:sub>
                        </m:sSub>
                        <m:r>
                          <a:rPr lang="en-US">
                            <a:effectLst/>
                            <a:latin typeface="Cambria Math" panose="02040503050406030204" pitchFamily="18" charset="0"/>
                            <a:ea typeface="Aptos" panose="020B0004020202020204" pitchFamily="34" charset="0"/>
                            <a:cs typeface="Arial" panose="020B0604020202020204" pitchFamily="34" charset="0"/>
                          </a:rPr>
                          <m:t>,</m:t>
                        </m:r>
                        <m:sSub>
                          <m:sSubPr>
                            <m:ctrlPr>
                              <a:rPr lang="en-US" i="1">
                                <a:effectLst/>
                                <a:latin typeface="Cambria Math" panose="02040503050406030204" pitchFamily="18" charset="0"/>
                                <a:ea typeface="Aptos" panose="020B0004020202020204" pitchFamily="34" charset="0"/>
                                <a:cs typeface="Arial" panose="020B0604020202020204" pitchFamily="34" charset="0"/>
                              </a:rPr>
                            </m:ctrlPr>
                          </m:sSubPr>
                          <m:e>
                            <m:r>
                              <a:rPr lang="en-US" i="1">
                                <a:effectLst/>
                                <a:latin typeface="Cambria Math" panose="02040503050406030204" pitchFamily="18" charset="0"/>
                                <a:ea typeface="Aptos" panose="020B0004020202020204" pitchFamily="34" charset="0"/>
                                <a:cs typeface="Arial" panose="020B0604020202020204" pitchFamily="34" charset="0"/>
                              </a:rPr>
                              <m:t>𝑇</m:t>
                            </m:r>
                          </m:e>
                          <m:sub>
                            <m:r>
                              <m:rPr>
                                <m:sty m:val="p"/>
                              </m:rPr>
                              <a:rPr lang="en-US">
                                <a:effectLst/>
                                <a:latin typeface="Cambria Math" panose="02040503050406030204" pitchFamily="18" charset="0"/>
                                <a:ea typeface="Aptos" panose="020B0004020202020204" pitchFamily="34" charset="0"/>
                                <a:cs typeface="Arial" panose="020B0604020202020204" pitchFamily="34" charset="0"/>
                              </a:rPr>
                              <m:t>max</m:t>
                            </m:r>
                          </m:sub>
                        </m:sSub>
                      </m:e>
                    </m:d>
                    <m:r>
                      <a:rPr lang="en-US">
                        <a:effectLst/>
                        <a:latin typeface="Cambria Math" panose="02040503050406030204" pitchFamily="18" charset="0"/>
                        <a:ea typeface="Aptos" panose="020B0004020202020204" pitchFamily="34" charset="0"/>
                        <a:cs typeface="Arial" panose="020B0604020202020204" pitchFamily="34" charset="0"/>
                      </a:rPr>
                      <m:t>=</m:t>
                    </m:r>
                  </m:oMath>
                </a14:m>
                <a:r>
                  <a:rPr lang="en-US" dirty="0">
                    <a:effectLst/>
                    <a:latin typeface="Times New Roman" panose="02020603050405020304" pitchFamily="18" charset="0"/>
                    <a:ea typeface="Aptos" panose="020B0004020202020204" pitchFamily="34" charset="0"/>
                    <a:cs typeface="Times New Roman" panose="02020603050405020304" pitchFamily="18" charset="0"/>
                  </a:rPr>
                  <a:t> temperature range </a:t>
                </a:r>
                <a14:m>
                  <m:oMath xmlns:m="http://schemas.openxmlformats.org/officeDocument/2006/math">
                    <m:d>
                      <m:dPr>
                        <m:ctrlPr>
                          <a:rPr lang="en-US" i="1">
                            <a:effectLst/>
                            <a:latin typeface="Cambria Math" panose="02040503050406030204" pitchFamily="18" charset="0"/>
                            <a:ea typeface="Aptos" panose="020B0004020202020204" pitchFamily="34" charset="0"/>
                            <a:cs typeface="Arial" panose="020B0604020202020204" pitchFamily="34" charset="0"/>
                          </a:rPr>
                        </m:ctrlPr>
                      </m:dPr>
                      <m:e>
                        <m:sSup>
                          <m:sSupPr>
                            <m:ctrlPr>
                              <a:rPr lang="en-US" i="1">
                                <a:effectLst/>
                                <a:latin typeface="Cambria Math" panose="02040503050406030204" pitchFamily="18" charset="0"/>
                                <a:ea typeface="Aptos" panose="020B0004020202020204" pitchFamily="34" charset="0"/>
                                <a:cs typeface="Arial" panose="020B0604020202020204" pitchFamily="34" charset="0"/>
                              </a:rPr>
                            </m:ctrlPr>
                          </m:sSupPr>
                          <m:e>
                            <m:r>
                              <a:rPr lang="en-US" i="1">
                                <a:effectLst/>
                                <a:latin typeface="Cambria Math" panose="02040503050406030204" pitchFamily="18" charset="0"/>
                                <a:ea typeface="Aptos" panose="020B0004020202020204" pitchFamily="34" charset="0"/>
                                <a:cs typeface="Arial" panose="020B0604020202020204" pitchFamily="34" charset="0"/>
                              </a:rPr>
                              <m:t> </m:t>
                            </m:r>
                          </m:e>
                          <m:sup>
                            <m:r>
                              <a:rPr lang="en-US">
                                <a:effectLst/>
                                <a:latin typeface="Cambria Math" panose="02040503050406030204" pitchFamily="18" charset="0"/>
                                <a:ea typeface="Aptos" panose="020B0004020202020204" pitchFamily="34" charset="0"/>
                                <a:cs typeface="Arial" panose="020B0604020202020204" pitchFamily="34" charset="0"/>
                              </a:rPr>
                              <m:t>∘</m:t>
                            </m:r>
                          </m:sup>
                        </m:sSup>
                        <m:r>
                          <m:rPr>
                            <m:sty m:val="p"/>
                          </m:rPr>
                          <a:rPr lang="en-US">
                            <a:effectLst/>
                            <a:latin typeface="Cambria Math" panose="02040503050406030204" pitchFamily="18" charset="0"/>
                            <a:ea typeface="Aptos" panose="020B0004020202020204" pitchFamily="34" charset="0"/>
                            <a:cs typeface="Arial" panose="020B0604020202020204" pitchFamily="34" charset="0"/>
                          </a:rPr>
                          <m:t>C</m:t>
                        </m:r>
                      </m:e>
                    </m:d>
                  </m:oMath>
                </a14:m>
                <a:r>
                  <a:rPr lang="en-US" dirty="0">
                    <a:effectLst/>
                    <a:latin typeface="Times New Roman" panose="02020603050405020304" pitchFamily="18" charset="0"/>
                    <a:ea typeface="Aptos" panose="020B0004020202020204" pitchFamily="34" charset="0"/>
                    <a:cs typeface="Times New Roman" panose="02020603050405020304" pitchFamily="18" charset="0"/>
                  </a:rPr>
                  <a:t>,</a:t>
                </a:r>
              </a:p>
              <a:p>
                <a:pPr marL="800100" lvl="1" indent="-342900">
                  <a:spcAft>
                    <a:spcPts val="600"/>
                  </a:spcAft>
                  <a:buFont typeface="Symbol" panose="05050102010706020507" pitchFamily="18" charset="2"/>
                  <a:buChar char=""/>
                  <a:tabLst>
                    <a:tab pos="685800" algn="l"/>
                  </a:tabLst>
                </a:pPr>
                <a14:m>
                  <m:oMath xmlns:m="http://schemas.openxmlformats.org/officeDocument/2006/math">
                    <m:r>
                      <a:rPr lang="en-US" i="1">
                        <a:effectLst/>
                        <a:latin typeface="Cambria Math" panose="02040503050406030204" pitchFamily="18" charset="0"/>
                        <a:ea typeface="Aptos" panose="020B0004020202020204" pitchFamily="34" charset="0"/>
                        <a:cs typeface="Arial" panose="020B0604020202020204" pitchFamily="34" charset="0"/>
                      </a:rPr>
                      <m:t>𝐷</m:t>
                    </m:r>
                    <m:r>
                      <a:rPr lang="en-US">
                        <a:effectLst/>
                        <a:latin typeface="Cambria Math" panose="02040503050406030204" pitchFamily="18" charset="0"/>
                        <a:ea typeface="Aptos" panose="020B0004020202020204" pitchFamily="34" charset="0"/>
                        <a:cs typeface="Arial" panose="020B0604020202020204" pitchFamily="34" charset="0"/>
                      </a:rPr>
                      <m:t>=</m:t>
                    </m:r>
                  </m:oMath>
                </a14:m>
                <a:r>
                  <a:rPr lang="en-US" dirty="0">
                    <a:effectLst/>
                    <a:latin typeface="Times New Roman" panose="02020603050405020304" pitchFamily="18" charset="0"/>
                    <a:ea typeface="Aptos" panose="020B0004020202020204" pitchFamily="34" charset="0"/>
                    <a:cs typeface="Times New Roman" panose="02020603050405020304" pitchFamily="18" charset="0"/>
                  </a:rPr>
                  <a:t> day length (hours).</a:t>
                </a:r>
              </a:p>
            </p:txBody>
          </p:sp>
        </mc:Choice>
        <mc:Fallback xmlns="">
          <p:sp>
            <p:nvSpPr>
              <p:cNvPr id="8" name="TextBox 7">
                <a:extLst>
                  <a:ext uri="{FF2B5EF4-FFF2-40B4-BE49-F238E27FC236}">
                    <a16:creationId xmlns:a16="http://schemas.microsoft.com/office/drawing/2014/main" id="{138A1D15-F096-CA36-7530-3D1D50785488}"/>
                  </a:ext>
                </a:extLst>
              </p:cNvPr>
              <p:cNvSpPr txBox="1">
                <a:spLocks noRot="1" noChangeAspect="1" noMove="1" noResize="1" noEditPoints="1" noAdjustHandles="1" noChangeArrowheads="1" noChangeShapeType="1" noTextEdit="1"/>
              </p:cNvSpPr>
              <p:nvPr/>
            </p:nvSpPr>
            <p:spPr>
              <a:xfrm>
                <a:off x="698336" y="1165654"/>
                <a:ext cx="10795327" cy="3432543"/>
              </a:xfrm>
              <a:prstGeom prst="rect">
                <a:avLst/>
              </a:prstGeom>
              <a:blipFill>
                <a:blip r:embed="rId5"/>
                <a:stretch>
                  <a:fillRect l="-508" t="-888" b="-1954"/>
                </a:stretch>
              </a:blipFill>
            </p:spPr>
            <p:txBody>
              <a:bodyPr/>
              <a:lstStyle/>
              <a:p>
                <a:r>
                  <a:rPr lang="en-US">
                    <a:noFill/>
                  </a:rPr>
                  <a:t> </a:t>
                </a:r>
              </a:p>
            </p:txBody>
          </p:sp>
        </mc:Fallback>
      </mc:AlternateContent>
    </p:spTree>
    <p:extLst>
      <p:ext uri="{BB962C8B-B14F-4D97-AF65-F5344CB8AC3E}">
        <p14:creationId xmlns:p14="http://schemas.microsoft.com/office/powerpoint/2010/main" val="4332910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6">
            <a:extLst>
              <a:ext uri="{FF2B5EF4-FFF2-40B4-BE49-F238E27FC236}">
                <a16:creationId xmlns:a16="http://schemas.microsoft.com/office/drawing/2014/main" id="{B363FA28-C2BD-0C73-44CA-D45AC311C083}"/>
              </a:ext>
            </a:extLst>
          </p:cNvPr>
          <p:cNvSpPr>
            <a:spLocks noGrp="1"/>
          </p:cNvSpPr>
          <p:nvPr>
            <p:ph type="sldNum" sz="quarter" idx="12"/>
          </p:nvPr>
        </p:nvSpPr>
        <p:spPr>
          <a:xfrm>
            <a:off x="8610600" y="6356350"/>
            <a:ext cx="2743200" cy="365125"/>
          </a:xfrm>
        </p:spPr>
        <p:txBody>
          <a:bodyPr/>
          <a:lstStyle/>
          <a:p>
            <a:fld id="{3A694A67-C786-4D0F-8D4E-38672C8D6A33}" type="slidenum">
              <a:rPr lang="en-US" sz="1800" b="1" smtClean="0">
                <a:solidFill>
                  <a:srgbClr val="FF0000"/>
                </a:solidFill>
              </a:rPr>
              <a:t>15</a:t>
            </a:fld>
            <a:endParaRPr lang="en-US" sz="1800" b="1" dirty="0">
              <a:solidFill>
                <a:srgbClr val="FF0000"/>
              </a:solidFill>
            </a:endParaRPr>
          </a:p>
        </p:txBody>
      </p:sp>
      <p:sp>
        <p:nvSpPr>
          <p:cNvPr id="2" name="TextBox 1">
            <a:extLst>
              <a:ext uri="{FF2B5EF4-FFF2-40B4-BE49-F238E27FC236}">
                <a16:creationId xmlns:a16="http://schemas.microsoft.com/office/drawing/2014/main" id="{FC73B943-1CDB-4224-99A3-F063231BCCE7}"/>
              </a:ext>
            </a:extLst>
          </p:cNvPr>
          <p:cNvSpPr txBox="1"/>
          <p:nvPr/>
        </p:nvSpPr>
        <p:spPr>
          <a:xfrm>
            <a:off x="214313" y="261938"/>
            <a:ext cx="11615737" cy="769441"/>
          </a:xfrm>
          <a:prstGeom prst="rect">
            <a:avLst/>
          </a:prstGeom>
          <a:noFill/>
        </p:spPr>
        <p:txBody>
          <a:bodyPr wrap="square" rtlCol="0">
            <a:spAutoFit/>
          </a:bodyPr>
          <a:lstStyle/>
          <a:p>
            <a:pPr marL="342900" indent="-342900">
              <a:buFont typeface="Arial" panose="020B0604020202020204" pitchFamily="34" charset="0"/>
              <a:buChar char="•"/>
            </a:pPr>
            <a:r>
              <a:rPr lang="en-US" sz="2400" b="1" dirty="0">
                <a:solidFill>
                  <a:srgbClr val="C00000"/>
                </a:solidFill>
                <a:latin typeface="Times New Roman" panose="02020603050405020304" pitchFamily="18" charset="0"/>
                <a:cs typeface="Times New Roman" panose="02020603050405020304" pitchFamily="18" charset="0"/>
              </a:rPr>
              <a:t>Optimization Problems</a:t>
            </a:r>
          </a:p>
          <a:p>
            <a:pPr marL="800100" lvl="1" indent="-342900">
              <a:buFont typeface="Wingdings" panose="05000000000000000000" pitchFamily="2" charset="2"/>
              <a:buChar char="v"/>
            </a:pPr>
            <a:r>
              <a:rPr lang="en-US" sz="2000" b="1" dirty="0">
                <a:solidFill>
                  <a:srgbClr val="002060"/>
                </a:solidFill>
                <a:latin typeface="Times New Roman" panose="02020603050405020304" pitchFamily="18" charset="0"/>
                <a:cs typeface="Times New Roman" panose="02020603050405020304" pitchFamily="18" charset="0"/>
              </a:rPr>
              <a:t>Exoplanetary Adaptation Simulation by Genetic Algorithm (GA)</a:t>
            </a:r>
          </a:p>
        </p:txBody>
      </p:sp>
      <p:pic>
        <p:nvPicPr>
          <p:cNvPr id="3" name="Picture 2">
            <a:extLst>
              <a:ext uri="{FF2B5EF4-FFF2-40B4-BE49-F238E27FC236}">
                <a16:creationId xmlns:a16="http://schemas.microsoft.com/office/drawing/2014/main" id="{0D32EC7B-E997-A219-149A-249B731844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5427" y="6240625"/>
            <a:ext cx="596573" cy="5965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descr="A colorful dna strand with text and icons&#10;&#10;AI-generated content may be incorrect.">
            <a:extLst>
              <a:ext uri="{FF2B5EF4-FFF2-40B4-BE49-F238E27FC236}">
                <a16:creationId xmlns:a16="http://schemas.microsoft.com/office/drawing/2014/main" id="{EAA8D868-FA60-1B38-A9C0-E086B2FC37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8800" y="20802"/>
            <a:ext cx="1473200" cy="828675"/>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4A7C9A6-4CD6-A1C3-5919-08B80BF4FF97}"/>
                  </a:ext>
                </a:extLst>
              </p:cNvPr>
              <p:cNvSpPr txBox="1"/>
              <p:nvPr/>
            </p:nvSpPr>
            <p:spPr>
              <a:xfrm>
                <a:off x="900113" y="1174537"/>
                <a:ext cx="10501312" cy="3952364"/>
              </a:xfrm>
              <a:prstGeom prst="rect">
                <a:avLst/>
              </a:prstGeom>
              <a:noFill/>
            </p:spPr>
            <p:txBody>
              <a:bodyPr wrap="square">
                <a:spAutoFit/>
              </a:bodyPr>
              <a:lstStyle/>
              <a:p>
                <a:pPr marL="285750" marR="0" indent="-285750">
                  <a:spcBef>
                    <a:spcPts val="0"/>
                  </a:spcBef>
                  <a:spcAft>
                    <a:spcPts val="1100"/>
                  </a:spcAft>
                  <a:buFont typeface="Arial" panose="020B0604020202020204" pitchFamily="34" charset="0"/>
                  <a:buChar char="•"/>
                </a:pPr>
                <a:r>
                  <a:rPr lang="en-US" sz="1800" dirty="0">
                    <a:effectLst/>
                    <a:latin typeface="Times New Roman" panose="02020603050405020304" pitchFamily="18" charset="0"/>
                    <a:ea typeface="Aptos" panose="020B0004020202020204" pitchFamily="34" charset="0"/>
                    <a:cs typeface="Times New Roman" panose="02020603050405020304" pitchFamily="18" charset="0"/>
                  </a:rPr>
                  <a:t>A </a:t>
                </a:r>
                <a:r>
                  <a:rPr lang="en-US" sz="1800" b="1" dirty="0">
                    <a:effectLst/>
                    <a:latin typeface="Times New Roman" panose="02020603050405020304" pitchFamily="18" charset="0"/>
                    <a:ea typeface="Aptos" panose="020B0004020202020204" pitchFamily="34" charset="0"/>
                    <a:cs typeface="Times New Roman" panose="02020603050405020304" pitchFamily="18" charset="0"/>
                  </a:rPr>
                  <a:t>population of </a:t>
                </a:r>
                <a14:m>
                  <m:oMath xmlns:m="http://schemas.openxmlformats.org/officeDocument/2006/math">
                    <m:r>
                      <a:rPr lang="en-US" sz="1800" b="1" i="1">
                        <a:effectLst/>
                        <a:latin typeface="Cambria Math" panose="02040503050406030204" pitchFamily="18" charset="0"/>
                        <a:ea typeface="Aptos" panose="020B0004020202020204" pitchFamily="34" charset="0"/>
                        <a:cs typeface="Arial" panose="020B0604020202020204" pitchFamily="34" charset="0"/>
                      </a:rPr>
                      <m:t>𝑵</m:t>
                    </m:r>
                  </m:oMath>
                </a14:m>
                <a:r>
                  <a:rPr lang="en-US" sz="1800" b="1" dirty="0">
                    <a:effectLst/>
                    <a:latin typeface="Times New Roman" panose="02020603050405020304" pitchFamily="18" charset="0"/>
                    <a:ea typeface="Aptos" panose="020B0004020202020204" pitchFamily="34" charset="0"/>
                    <a:cs typeface="Times New Roman" panose="02020603050405020304" pitchFamily="18" charset="0"/>
                  </a:rPr>
                  <a:t> candidate </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lifeforms is then created, each described by five evolutionary traits:</a:t>
                </a:r>
              </a:p>
              <a:p>
                <a:pPr marL="0" marR="0">
                  <a:spcBef>
                    <a:spcPts val="0"/>
                  </a:spcBef>
                  <a:spcAft>
                    <a:spcPts val="1100"/>
                  </a:spcAft>
                </a:pPr>
                <a14:m>
                  <m:oMathPara xmlns:m="http://schemas.openxmlformats.org/officeDocument/2006/math">
                    <m:oMathParaPr>
                      <m:jc m:val="centerGroup"/>
                    </m:oMathParaPr>
                    <m:oMath xmlns:m="http://schemas.openxmlformats.org/officeDocument/2006/math">
                      <m:sSub>
                        <m:sSubPr>
                          <m:ctrlPr>
                            <a:rPr lang="en-US" sz="1800" i="1">
                              <a:effectLst/>
                              <a:latin typeface="Cambria Math" panose="02040503050406030204" pitchFamily="18" charset="0"/>
                              <a:ea typeface="Aptos" panose="020B0004020202020204" pitchFamily="34" charset="0"/>
                              <a:cs typeface="Arial" panose="020B0604020202020204" pitchFamily="34" charset="0"/>
                            </a:rPr>
                          </m:ctrlPr>
                        </m:sSubPr>
                        <m:e>
                          <m:r>
                            <a:rPr lang="en-US" sz="1800" i="1">
                              <a:effectLst/>
                              <a:latin typeface="Cambria Math" panose="02040503050406030204" pitchFamily="18" charset="0"/>
                              <a:ea typeface="Aptos" panose="020B0004020202020204" pitchFamily="34" charset="0"/>
                              <a:cs typeface="Arial" panose="020B0604020202020204" pitchFamily="34" charset="0"/>
                            </a:rPr>
                            <m:t>𝑋</m:t>
                          </m:r>
                        </m:e>
                        <m:sub>
                          <m:r>
                            <a:rPr lang="en-US" sz="1800" i="1">
                              <a:effectLst/>
                              <a:latin typeface="Cambria Math" panose="02040503050406030204" pitchFamily="18" charset="0"/>
                              <a:ea typeface="Aptos" panose="020B0004020202020204" pitchFamily="34" charset="0"/>
                              <a:cs typeface="Arial" panose="020B0604020202020204" pitchFamily="34" charset="0"/>
                            </a:rPr>
                            <m:t>𝑖</m:t>
                          </m:r>
                        </m:sub>
                      </m:sSub>
                      <m:r>
                        <a:rPr lang="en-US" sz="1800">
                          <a:effectLst/>
                          <a:latin typeface="Cambria Math" panose="02040503050406030204" pitchFamily="18" charset="0"/>
                          <a:ea typeface="Aptos" panose="020B0004020202020204" pitchFamily="34" charset="0"/>
                          <a:cs typeface="Arial" panose="020B0604020202020204" pitchFamily="34" charset="0"/>
                        </a:rPr>
                        <m:t>=</m:t>
                      </m:r>
                      <m:d>
                        <m:dPr>
                          <m:begChr m:val="["/>
                          <m:endChr m:val="]"/>
                          <m:ctrlPr>
                            <a:rPr lang="en-US" sz="1800" i="1">
                              <a:effectLst/>
                              <a:latin typeface="Cambria Math" panose="02040503050406030204" pitchFamily="18" charset="0"/>
                              <a:ea typeface="Aptos" panose="020B0004020202020204" pitchFamily="34" charset="0"/>
                              <a:cs typeface="Arial" panose="020B0604020202020204" pitchFamily="34" charset="0"/>
                            </a:rPr>
                          </m:ctrlPr>
                        </m:dPr>
                        <m:e>
                          <m:sSub>
                            <m:sSubPr>
                              <m:ctrlPr>
                                <a:rPr lang="en-US" sz="1800" i="1">
                                  <a:effectLst/>
                                  <a:latin typeface="Cambria Math" panose="02040503050406030204" pitchFamily="18" charset="0"/>
                                  <a:ea typeface="Aptos" panose="020B0004020202020204" pitchFamily="34" charset="0"/>
                                  <a:cs typeface="Arial" panose="020B0604020202020204" pitchFamily="34" charset="0"/>
                                </a:rPr>
                              </m:ctrlPr>
                            </m:sSubPr>
                            <m:e>
                              <m:r>
                                <a:rPr lang="en-US" sz="1800" i="1">
                                  <a:effectLst/>
                                  <a:latin typeface="Cambria Math" panose="02040503050406030204" pitchFamily="18" charset="0"/>
                                  <a:ea typeface="Aptos" panose="020B0004020202020204" pitchFamily="34" charset="0"/>
                                  <a:cs typeface="Arial" panose="020B0604020202020204" pitchFamily="34" charset="0"/>
                                </a:rPr>
                                <m:t>𝑟</m:t>
                              </m:r>
                            </m:e>
                            <m:sub>
                              <m:r>
                                <a:rPr lang="en-US" sz="1800" i="1">
                                  <a:effectLst/>
                                  <a:latin typeface="Cambria Math" panose="02040503050406030204" pitchFamily="18" charset="0"/>
                                  <a:ea typeface="Aptos" panose="020B0004020202020204" pitchFamily="34" charset="0"/>
                                  <a:cs typeface="Arial" panose="020B0604020202020204" pitchFamily="34" charset="0"/>
                                </a:rPr>
                                <m:t>𝑖</m:t>
                              </m:r>
                            </m:sub>
                          </m:sSub>
                          <m:r>
                            <a:rPr lang="en-US" sz="1800">
                              <a:effectLst/>
                              <a:latin typeface="Cambria Math" panose="02040503050406030204" pitchFamily="18" charset="0"/>
                              <a:ea typeface="Aptos" panose="020B0004020202020204" pitchFamily="34" charset="0"/>
                              <a:cs typeface="Arial" panose="020B0604020202020204" pitchFamily="34" charset="0"/>
                            </a:rPr>
                            <m:t>,</m:t>
                          </m:r>
                          <m:sSub>
                            <m:sSubPr>
                              <m:ctrlPr>
                                <a:rPr lang="en-US" sz="1800" i="1">
                                  <a:effectLst/>
                                  <a:latin typeface="Cambria Math" panose="02040503050406030204" pitchFamily="18" charset="0"/>
                                  <a:ea typeface="Aptos" panose="020B0004020202020204" pitchFamily="34" charset="0"/>
                                  <a:cs typeface="Arial" panose="020B0604020202020204" pitchFamily="34" charset="0"/>
                                </a:rPr>
                              </m:ctrlPr>
                            </m:sSubPr>
                            <m:e>
                              <m:r>
                                <a:rPr lang="en-US" sz="1800" i="1">
                                  <a:effectLst/>
                                  <a:latin typeface="Cambria Math" panose="02040503050406030204" pitchFamily="18" charset="0"/>
                                  <a:ea typeface="Aptos" panose="020B0004020202020204" pitchFamily="34" charset="0"/>
                                  <a:cs typeface="Arial" panose="020B0604020202020204" pitchFamily="34" charset="0"/>
                                </a:rPr>
                                <m:t>𝑏</m:t>
                              </m:r>
                            </m:e>
                            <m:sub>
                              <m:r>
                                <a:rPr lang="en-US" sz="1800" i="1">
                                  <a:effectLst/>
                                  <a:latin typeface="Cambria Math" panose="02040503050406030204" pitchFamily="18" charset="0"/>
                                  <a:ea typeface="Aptos" panose="020B0004020202020204" pitchFamily="34" charset="0"/>
                                  <a:cs typeface="Arial" panose="020B0604020202020204" pitchFamily="34" charset="0"/>
                                </a:rPr>
                                <m:t>𝑖</m:t>
                              </m:r>
                            </m:sub>
                          </m:sSub>
                          <m:r>
                            <a:rPr lang="en-US" sz="1800">
                              <a:effectLst/>
                              <a:latin typeface="Cambria Math" panose="02040503050406030204" pitchFamily="18" charset="0"/>
                              <a:ea typeface="Aptos" panose="020B0004020202020204" pitchFamily="34" charset="0"/>
                              <a:cs typeface="Arial" panose="020B0604020202020204" pitchFamily="34" charset="0"/>
                            </a:rPr>
                            <m:t>,</m:t>
                          </m:r>
                          <m:sSub>
                            <m:sSubPr>
                              <m:ctrlPr>
                                <a:rPr lang="en-US" sz="1800" i="1">
                                  <a:effectLst/>
                                  <a:latin typeface="Cambria Math" panose="02040503050406030204" pitchFamily="18" charset="0"/>
                                  <a:ea typeface="Aptos" panose="020B0004020202020204" pitchFamily="34" charset="0"/>
                                  <a:cs typeface="Arial" panose="020B0604020202020204" pitchFamily="34" charset="0"/>
                                </a:rPr>
                              </m:ctrlPr>
                            </m:sSubPr>
                            <m:e>
                              <m:r>
                                <a:rPr lang="en-US" sz="1800" i="1">
                                  <a:effectLst/>
                                  <a:latin typeface="Cambria Math" panose="02040503050406030204" pitchFamily="18" charset="0"/>
                                  <a:ea typeface="Aptos" panose="020B0004020202020204" pitchFamily="34" charset="0"/>
                                  <a:cs typeface="Arial" panose="020B0604020202020204" pitchFamily="34" charset="0"/>
                                </a:rPr>
                                <m:t>𝑜</m:t>
                              </m:r>
                            </m:e>
                            <m:sub>
                              <m:r>
                                <a:rPr lang="en-US" sz="1800" i="1">
                                  <a:effectLst/>
                                  <a:latin typeface="Cambria Math" panose="02040503050406030204" pitchFamily="18" charset="0"/>
                                  <a:ea typeface="Aptos" panose="020B0004020202020204" pitchFamily="34" charset="0"/>
                                  <a:cs typeface="Arial" panose="020B0604020202020204" pitchFamily="34" charset="0"/>
                                </a:rPr>
                                <m:t>𝑖</m:t>
                              </m:r>
                            </m:sub>
                          </m:sSub>
                          <m:r>
                            <a:rPr lang="en-US" sz="1800">
                              <a:effectLst/>
                              <a:latin typeface="Cambria Math" panose="02040503050406030204" pitchFamily="18" charset="0"/>
                              <a:ea typeface="Aptos" panose="020B0004020202020204" pitchFamily="34" charset="0"/>
                              <a:cs typeface="Arial" panose="020B0604020202020204" pitchFamily="34" charset="0"/>
                            </a:rPr>
                            <m:t>,</m:t>
                          </m:r>
                          <m:sSub>
                            <m:sSubPr>
                              <m:ctrlPr>
                                <a:rPr lang="en-US" sz="1800" i="1">
                                  <a:effectLst/>
                                  <a:latin typeface="Cambria Math" panose="02040503050406030204" pitchFamily="18" charset="0"/>
                                  <a:ea typeface="Aptos" panose="020B0004020202020204" pitchFamily="34" charset="0"/>
                                  <a:cs typeface="Arial" panose="020B0604020202020204" pitchFamily="34" charset="0"/>
                                </a:rPr>
                              </m:ctrlPr>
                            </m:sSubPr>
                            <m:e>
                              <m:r>
                                <a:rPr lang="en-US" sz="1800" i="1">
                                  <a:effectLst/>
                                  <a:latin typeface="Cambria Math" panose="02040503050406030204" pitchFamily="18" charset="0"/>
                                  <a:ea typeface="Aptos" panose="020B0004020202020204" pitchFamily="34" charset="0"/>
                                  <a:cs typeface="Arial" panose="020B0604020202020204" pitchFamily="34" charset="0"/>
                                </a:rPr>
                                <m:t>𝑡</m:t>
                              </m:r>
                            </m:e>
                            <m:sub>
                              <m:r>
                                <a:rPr lang="en-US" sz="1800" i="1">
                                  <a:effectLst/>
                                  <a:latin typeface="Cambria Math" panose="02040503050406030204" pitchFamily="18" charset="0"/>
                                  <a:ea typeface="Aptos" panose="020B0004020202020204" pitchFamily="34" charset="0"/>
                                  <a:cs typeface="Arial" panose="020B0604020202020204" pitchFamily="34" charset="0"/>
                                </a:rPr>
                                <m:t>𝑖</m:t>
                              </m:r>
                            </m:sub>
                          </m:sSub>
                          <m:r>
                            <a:rPr lang="en-US" sz="1800">
                              <a:effectLst/>
                              <a:latin typeface="Cambria Math" panose="02040503050406030204" pitchFamily="18" charset="0"/>
                              <a:ea typeface="Aptos" panose="020B0004020202020204" pitchFamily="34" charset="0"/>
                              <a:cs typeface="Arial" panose="020B0604020202020204" pitchFamily="34" charset="0"/>
                            </a:rPr>
                            <m:t>,</m:t>
                          </m:r>
                          <m:sSub>
                            <m:sSubPr>
                              <m:ctrlPr>
                                <a:rPr lang="en-US" sz="1800" i="1">
                                  <a:effectLst/>
                                  <a:latin typeface="Cambria Math" panose="02040503050406030204" pitchFamily="18" charset="0"/>
                                  <a:ea typeface="Aptos" panose="020B0004020202020204" pitchFamily="34" charset="0"/>
                                  <a:cs typeface="Arial" panose="020B0604020202020204" pitchFamily="34" charset="0"/>
                                </a:rPr>
                              </m:ctrlPr>
                            </m:sSubPr>
                            <m:e>
                              <m:r>
                                <a:rPr lang="en-US" sz="1800" i="1">
                                  <a:effectLst/>
                                  <a:latin typeface="Cambria Math" panose="02040503050406030204" pitchFamily="18" charset="0"/>
                                  <a:ea typeface="Aptos" panose="020B0004020202020204" pitchFamily="34" charset="0"/>
                                  <a:cs typeface="Arial" panose="020B0604020202020204" pitchFamily="34" charset="0"/>
                                </a:rPr>
                                <m:t>𝑠</m:t>
                              </m:r>
                            </m:e>
                            <m:sub>
                              <m:r>
                                <a:rPr lang="en-US" sz="1800" i="1">
                                  <a:effectLst/>
                                  <a:latin typeface="Cambria Math" panose="02040503050406030204" pitchFamily="18" charset="0"/>
                                  <a:ea typeface="Aptos" panose="020B0004020202020204" pitchFamily="34" charset="0"/>
                                  <a:cs typeface="Arial" panose="020B0604020202020204" pitchFamily="34" charset="0"/>
                                </a:rPr>
                                <m:t>𝑖</m:t>
                              </m:r>
                            </m:sub>
                          </m:sSub>
                        </m:e>
                      </m:d>
                    </m:oMath>
                  </m:oMathPara>
                </a14:m>
                <a:endParaRPr lang="en-US" sz="1800"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a:spcBef>
                    <a:spcPts val="0"/>
                  </a:spcBef>
                  <a:spcAft>
                    <a:spcPts val="1100"/>
                  </a:spcAft>
                </a:pPr>
                <a:r>
                  <a:rPr lang="en-US" sz="1800" dirty="0">
                    <a:effectLst/>
                    <a:latin typeface="Times New Roman" panose="02020603050405020304" pitchFamily="18" charset="0"/>
                    <a:ea typeface="Aptos" panose="020B0004020202020204" pitchFamily="34" charset="0"/>
                    <a:cs typeface="Times New Roman" panose="02020603050405020304" pitchFamily="18" charset="0"/>
                  </a:rPr>
                  <a:t>representing</a:t>
                </a:r>
              </a:p>
              <a:p>
                <a:pPr marL="800100" lvl="1" indent="-342900">
                  <a:spcAft>
                    <a:spcPts val="600"/>
                  </a:spcAft>
                  <a:buFont typeface="Symbol" panose="05050102010706020507" pitchFamily="18" charset="2"/>
                  <a:buChar char=""/>
                  <a:tabLst>
                    <a:tab pos="685800" algn="l"/>
                  </a:tabLst>
                </a:pPr>
                <a14:m>
                  <m:oMath xmlns:m="http://schemas.openxmlformats.org/officeDocument/2006/math">
                    <m:r>
                      <a:rPr lang="en-US" i="1">
                        <a:effectLst/>
                        <a:latin typeface="Cambria Math" panose="02040503050406030204" pitchFamily="18" charset="0"/>
                        <a:ea typeface="Aptos" panose="020B0004020202020204" pitchFamily="34" charset="0"/>
                        <a:cs typeface="Arial" panose="020B0604020202020204" pitchFamily="34" charset="0"/>
                      </a:rPr>
                      <m:t>𝑟</m:t>
                    </m:r>
                  </m:oMath>
                </a14:m>
                <a:r>
                  <a:rPr lang="en-US" dirty="0">
                    <a:effectLst/>
                    <a:latin typeface="Times New Roman" panose="02020603050405020304" pitchFamily="18" charset="0"/>
                    <a:ea typeface="Aptos" panose="020B0004020202020204" pitchFamily="34" charset="0"/>
                    <a:cs typeface="Times New Roman" panose="02020603050405020304" pitchFamily="18" charset="0"/>
                  </a:rPr>
                  <a:t> : radiation resistance,</a:t>
                </a:r>
              </a:p>
              <a:p>
                <a:pPr marL="800100" lvl="1" indent="-342900">
                  <a:spcAft>
                    <a:spcPts val="600"/>
                  </a:spcAft>
                  <a:buFont typeface="Symbol" panose="05050102010706020507" pitchFamily="18" charset="2"/>
                  <a:buChar char=""/>
                  <a:tabLst>
                    <a:tab pos="685800" algn="l"/>
                  </a:tabLst>
                </a:pPr>
                <a14:m>
                  <m:oMath xmlns:m="http://schemas.openxmlformats.org/officeDocument/2006/math">
                    <m:r>
                      <a:rPr lang="en-US" i="1">
                        <a:effectLst/>
                        <a:latin typeface="Cambria Math" panose="02040503050406030204" pitchFamily="18" charset="0"/>
                        <a:ea typeface="Aptos" panose="020B0004020202020204" pitchFamily="34" charset="0"/>
                        <a:cs typeface="Arial" panose="020B0604020202020204" pitchFamily="34" charset="0"/>
                      </a:rPr>
                      <m:t>𝑏</m:t>
                    </m:r>
                  </m:oMath>
                </a14:m>
                <a:r>
                  <a:rPr lang="en-US" dirty="0">
                    <a:effectLst/>
                    <a:latin typeface="Times New Roman" panose="02020603050405020304" pitchFamily="18" charset="0"/>
                    <a:ea typeface="Aptos" panose="020B0004020202020204" pitchFamily="34" charset="0"/>
                    <a:cs typeface="Times New Roman" panose="02020603050405020304" pitchFamily="18" charset="0"/>
                  </a:rPr>
                  <a:t> : bone density,</a:t>
                </a:r>
              </a:p>
              <a:p>
                <a:pPr marL="800100" lvl="1" indent="-342900">
                  <a:spcAft>
                    <a:spcPts val="600"/>
                  </a:spcAft>
                  <a:buFont typeface="Symbol" panose="05050102010706020507" pitchFamily="18" charset="2"/>
                  <a:buChar char=""/>
                  <a:tabLst>
                    <a:tab pos="685800" algn="l"/>
                  </a:tabLst>
                </a:pPr>
                <a14:m>
                  <m:oMath xmlns:m="http://schemas.openxmlformats.org/officeDocument/2006/math">
                    <m:r>
                      <a:rPr lang="en-US" i="1">
                        <a:effectLst/>
                        <a:latin typeface="Cambria Math" panose="02040503050406030204" pitchFamily="18" charset="0"/>
                        <a:ea typeface="Aptos" panose="020B0004020202020204" pitchFamily="34" charset="0"/>
                        <a:cs typeface="Arial" panose="020B0604020202020204" pitchFamily="34" charset="0"/>
                      </a:rPr>
                      <m:t>𝑜</m:t>
                    </m:r>
                  </m:oMath>
                </a14:m>
                <a:r>
                  <a:rPr lang="en-US" dirty="0">
                    <a:effectLst/>
                    <a:latin typeface="Times New Roman" panose="02020603050405020304" pitchFamily="18" charset="0"/>
                    <a:ea typeface="Aptos" panose="020B0004020202020204" pitchFamily="34" charset="0"/>
                    <a:cs typeface="Times New Roman" panose="02020603050405020304" pitchFamily="18" charset="0"/>
                  </a:rPr>
                  <a:t> : oxygen efficiency,</a:t>
                </a:r>
              </a:p>
              <a:p>
                <a:pPr marL="800100" lvl="1" indent="-342900">
                  <a:spcAft>
                    <a:spcPts val="600"/>
                  </a:spcAft>
                  <a:buFont typeface="Symbol" panose="05050102010706020507" pitchFamily="18" charset="2"/>
                  <a:buChar char=""/>
                  <a:tabLst>
                    <a:tab pos="685800" algn="l"/>
                  </a:tabLst>
                </a:pPr>
                <a14:m>
                  <m:oMath xmlns:m="http://schemas.openxmlformats.org/officeDocument/2006/math">
                    <m:r>
                      <a:rPr lang="en-US" i="1">
                        <a:effectLst/>
                        <a:latin typeface="Cambria Math" panose="02040503050406030204" pitchFamily="18" charset="0"/>
                        <a:ea typeface="Aptos" panose="020B0004020202020204" pitchFamily="34" charset="0"/>
                        <a:cs typeface="Arial" panose="020B0604020202020204" pitchFamily="34" charset="0"/>
                      </a:rPr>
                      <m:t>𝑡</m:t>
                    </m:r>
                  </m:oMath>
                </a14:m>
                <a:r>
                  <a:rPr lang="en-US" dirty="0">
                    <a:effectLst/>
                    <a:latin typeface="Times New Roman" panose="02020603050405020304" pitchFamily="18" charset="0"/>
                    <a:ea typeface="Aptos" panose="020B0004020202020204" pitchFamily="34" charset="0"/>
                    <a:cs typeface="Times New Roman" panose="02020603050405020304" pitchFamily="18" charset="0"/>
                  </a:rPr>
                  <a:t> : temperature adaptability,</a:t>
                </a:r>
              </a:p>
              <a:p>
                <a:pPr marL="800100" lvl="1" indent="-342900">
                  <a:spcAft>
                    <a:spcPts val="600"/>
                  </a:spcAft>
                  <a:buFont typeface="Symbol" panose="05050102010706020507" pitchFamily="18" charset="2"/>
                  <a:buChar char=""/>
                  <a:tabLst>
                    <a:tab pos="685800" algn="l"/>
                  </a:tabLst>
                </a:pPr>
                <a14:m>
                  <m:oMath xmlns:m="http://schemas.openxmlformats.org/officeDocument/2006/math">
                    <m:r>
                      <a:rPr lang="en-US" i="1">
                        <a:effectLst/>
                        <a:latin typeface="Cambria Math" panose="02040503050406030204" pitchFamily="18" charset="0"/>
                        <a:ea typeface="Aptos" panose="020B0004020202020204" pitchFamily="34" charset="0"/>
                        <a:cs typeface="Arial" panose="020B0604020202020204" pitchFamily="34" charset="0"/>
                      </a:rPr>
                      <m:t>𝑠</m:t>
                    </m:r>
                  </m:oMath>
                </a14:m>
                <a:r>
                  <a:rPr lang="en-US" dirty="0">
                    <a:effectLst/>
                    <a:latin typeface="Times New Roman" panose="02020603050405020304" pitchFamily="18" charset="0"/>
                    <a:ea typeface="Aptos" panose="020B0004020202020204" pitchFamily="34" charset="0"/>
                    <a:cs typeface="Times New Roman" panose="02020603050405020304" pitchFamily="18" charset="0"/>
                  </a:rPr>
                  <a:t> : stress resilience.</a:t>
                </a:r>
              </a:p>
              <a:p>
                <a:pPr marL="285750" marR="0" indent="-285750">
                  <a:spcBef>
                    <a:spcPts val="0"/>
                  </a:spcBef>
                  <a:spcAft>
                    <a:spcPts val="1100"/>
                  </a:spcAft>
                  <a:buFont typeface="Arial" panose="020B0604020202020204" pitchFamily="34" charset="0"/>
                  <a:buChar char="•"/>
                </a:pPr>
                <a:r>
                  <a:rPr lang="en-US" sz="1800" dirty="0">
                    <a:effectLst/>
                    <a:latin typeface="Times New Roman" panose="02020603050405020304" pitchFamily="18" charset="0"/>
                    <a:ea typeface="Aptos" panose="020B0004020202020204" pitchFamily="34" charset="0"/>
                    <a:cs typeface="Times New Roman" panose="02020603050405020304" pitchFamily="18" charset="0"/>
                  </a:rPr>
                  <a:t>Each trait is initialized randomly within biological limits:</a:t>
                </a:r>
              </a:p>
              <a:p>
                <a:pPr marL="0" marR="0">
                  <a:spcBef>
                    <a:spcPts val="0"/>
                  </a:spcBef>
                  <a:spcAft>
                    <a:spcPts val="1100"/>
                  </a:spcAft>
                </a:pPr>
                <a14:m>
                  <m:oMathPara xmlns:m="http://schemas.openxmlformats.org/officeDocument/2006/math">
                    <m:oMathParaPr>
                      <m:jc m:val="centerGroup"/>
                    </m:oMathParaPr>
                    <m:oMath xmlns:m="http://schemas.openxmlformats.org/officeDocument/2006/math">
                      <m:sSub>
                        <m:sSubPr>
                          <m:ctrlPr>
                            <a:rPr lang="en-US" sz="1800" i="1">
                              <a:effectLst/>
                              <a:latin typeface="Cambria Math" panose="02040503050406030204" pitchFamily="18" charset="0"/>
                              <a:ea typeface="Aptos" panose="020B0004020202020204" pitchFamily="34" charset="0"/>
                              <a:cs typeface="Arial" panose="020B0604020202020204" pitchFamily="34" charset="0"/>
                            </a:rPr>
                          </m:ctrlPr>
                        </m:sSubPr>
                        <m:e>
                          <m:r>
                            <a:rPr lang="en-US" sz="1800" i="1">
                              <a:effectLst/>
                              <a:latin typeface="Cambria Math" panose="02040503050406030204" pitchFamily="18" charset="0"/>
                              <a:ea typeface="Aptos" panose="020B0004020202020204" pitchFamily="34" charset="0"/>
                              <a:cs typeface="Arial" panose="020B0604020202020204" pitchFamily="34" charset="0"/>
                            </a:rPr>
                            <m:t>𝑋</m:t>
                          </m:r>
                        </m:e>
                        <m:sub>
                          <m:r>
                            <a:rPr lang="en-US" sz="1800" i="1">
                              <a:effectLst/>
                              <a:latin typeface="Cambria Math" panose="02040503050406030204" pitchFamily="18" charset="0"/>
                              <a:ea typeface="Aptos" panose="020B0004020202020204" pitchFamily="34" charset="0"/>
                              <a:cs typeface="Arial" panose="020B0604020202020204" pitchFamily="34" charset="0"/>
                            </a:rPr>
                            <m:t>𝑖</m:t>
                          </m:r>
                        </m:sub>
                      </m:sSub>
                      <m:r>
                        <a:rPr lang="en-US" sz="1800">
                          <a:effectLst/>
                          <a:latin typeface="Cambria Math" panose="02040503050406030204" pitchFamily="18" charset="0"/>
                          <a:ea typeface="Aptos" panose="020B0004020202020204" pitchFamily="34" charset="0"/>
                          <a:cs typeface="Arial" panose="020B0604020202020204" pitchFamily="34" charset="0"/>
                        </a:rPr>
                        <m:t>∈[0.5,5.0]</m:t>
                      </m:r>
                    </m:oMath>
                  </m:oMathPara>
                </a14:m>
                <a:endParaRPr lang="en-US" sz="1800" dirty="0">
                  <a:effectLst/>
                  <a:latin typeface="Times New Roman" panose="02020603050405020304" pitchFamily="18" charset="0"/>
                  <a:ea typeface="Aptos" panose="020B0004020202020204" pitchFamily="34"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74A7C9A6-4CD6-A1C3-5919-08B80BF4FF97}"/>
                  </a:ext>
                </a:extLst>
              </p:cNvPr>
              <p:cNvSpPr txBox="1">
                <a:spLocks noRot="1" noChangeAspect="1" noMove="1" noResize="1" noEditPoints="1" noAdjustHandles="1" noChangeArrowheads="1" noChangeShapeType="1" noTextEdit="1"/>
              </p:cNvSpPr>
              <p:nvPr/>
            </p:nvSpPr>
            <p:spPr>
              <a:xfrm>
                <a:off x="900113" y="1174537"/>
                <a:ext cx="10501312" cy="3952364"/>
              </a:xfrm>
              <a:prstGeom prst="rect">
                <a:avLst/>
              </a:prstGeom>
              <a:blipFill>
                <a:blip r:embed="rId5"/>
                <a:stretch>
                  <a:fillRect l="-523" t="-926"/>
                </a:stretch>
              </a:blipFill>
            </p:spPr>
            <p:txBody>
              <a:bodyPr/>
              <a:lstStyle/>
              <a:p>
                <a:r>
                  <a:rPr lang="en-US">
                    <a:noFill/>
                  </a:rPr>
                  <a:t> </a:t>
                </a:r>
              </a:p>
            </p:txBody>
          </p:sp>
        </mc:Fallback>
      </mc:AlternateContent>
    </p:spTree>
    <p:extLst>
      <p:ext uri="{BB962C8B-B14F-4D97-AF65-F5344CB8AC3E}">
        <p14:creationId xmlns:p14="http://schemas.microsoft.com/office/powerpoint/2010/main" val="9737134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6">
            <a:extLst>
              <a:ext uri="{FF2B5EF4-FFF2-40B4-BE49-F238E27FC236}">
                <a16:creationId xmlns:a16="http://schemas.microsoft.com/office/drawing/2014/main" id="{B363FA28-C2BD-0C73-44CA-D45AC311C083}"/>
              </a:ext>
            </a:extLst>
          </p:cNvPr>
          <p:cNvSpPr>
            <a:spLocks noGrp="1"/>
          </p:cNvSpPr>
          <p:nvPr>
            <p:ph type="sldNum" sz="quarter" idx="12"/>
          </p:nvPr>
        </p:nvSpPr>
        <p:spPr>
          <a:xfrm>
            <a:off x="8610600" y="6356350"/>
            <a:ext cx="2743200" cy="365125"/>
          </a:xfrm>
        </p:spPr>
        <p:txBody>
          <a:bodyPr/>
          <a:lstStyle/>
          <a:p>
            <a:fld id="{3A694A67-C786-4D0F-8D4E-38672C8D6A33}" type="slidenum">
              <a:rPr lang="en-US" sz="1800" b="1" smtClean="0">
                <a:solidFill>
                  <a:srgbClr val="FF0000"/>
                </a:solidFill>
              </a:rPr>
              <a:t>16</a:t>
            </a:fld>
            <a:endParaRPr lang="en-US" sz="1800" b="1" dirty="0">
              <a:solidFill>
                <a:srgbClr val="FF0000"/>
              </a:solidFill>
            </a:endParaRPr>
          </a:p>
        </p:txBody>
      </p:sp>
      <p:sp>
        <p:nvSpPr>
          <p:cNvPr id="2" name="TextBox 1">
            <a:extLst>
              <a:ext uri="{FF2B5EF4-FFF2-40B4-BE49-F238E27FC236}">
                <a16:creationId xmlns:a16="http://schemas.microsoft.com/office/drawing/2014/main" id="{FC73B943-1CDB-4224-99A3-F063231BCCE7}"/>
              </a:ext>
            </a:extLst>
          </p:cNvPr>
          <p:cNvSpPr txBox="1"/>
          <p:nvPr/>
        </p:nvSpPr>
        <p:spPr>
          <a:xfrm>
            <a:off x="214313" y="261938"/>
            <a:ext cx="11615737" cy="769441"/>
          </a:xfrm>
          <a:prstGeom prst="rect">
            <a:avLst/>
          </a:prstGeom>
          <a:noFill/>
        </p:spPr>
        <p:txBody>
          <a:bodyPr wrap="square" rtlCol="0">
            <a:spAutoFit/>
          </a:bodyPr>
          <a:lstStyle/>
          <a:p>
            <a:pPr marL="342900" indent="-342900">
              <a:buFont typeface="Arial" panose="020B0604020202020204" pitchFamily="34" charset="0"/>
              <a:buChar char="•"/>
            </a:pPr>
            <a:r>
              <a:rPr lang="en-US" sz="2400" b="1" dirty="0">
                <a:solidFill>
                  <a:srgbClr val="C00000"/>
                </a:solidFill>
                <a:latin typeface="Times New Roman" panose="02020603050405020304" pitchFamily="18" charset="0"/>
                <a:cs typeface="Times New Roman" panose="02020603050405020304" pitchFamily="18" charset="0"/>
              </a:rPr>
              <a:t>Optimization Problems</a:t>
            </a:r>
          </a:p>
          <a:p>
            <a:pPr marL="800100" lvl="1" indent="-342900">
              <a:buFont typeface="Wingdings" panose="05000000000000000000" pitchFamily="2" charset="2"/>
              <a:buChar char="v"/>
            </a:pPr>
            <a:r>
              <a:rPr lang="en-US" sz="2000" b="1" dirty="0">
                <a:solidFill>
                  <a:srgbClr val="002060"/>
                </a:solidFill>
                <a:latin typeface="Times New Roman" panose="02020603050405020304" pitchFamily="18" charset="0"/>
                <a:cs typeface="Times New Roman" panose="02020603050405020304" pitchFamily="18" charset="0"/>
              </a:rPr>
              <a:t>Exoplanetary Adaptation Simulation by Genetic Algorithm (GA)</a:t>
            </a:r>
          </a:p>
        </p:txBody>
      </p:sp>
      <p:pic>
        <p:nvPicPr>
          <p:cNvPr id="3" name="Picture 2">
            <a:extLst>
              <a:ext uri="{FF2B5EF4-FFF2-40B4-BE49-F238E27FC236}">
                <a16:creationId xmlns:a16="http://schemas.microsoft.com/office/drawing/2014/main" id="{0D32EC7B-E997-A219-149A-249B731844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5427" y="6240625"/>
            <a:ext cx="596573" cy="5965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descr="A colorful dna strand with text and icons&#10;&#10;AI-generated content may be incorrect.">
            <a:extLst>
              <a:ext uri="{FF2B5EF4-FFF2-40B4-BE49-F238E27FC236}">
                <a16:creationId xmlns:a16="http://schemas.microsoft.com/office/drawing/2014/main" id="{EAA8D868-FA60-1B38-A9C0-E086B2FC37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8800" y="20802"/>
            <a:ext cx="1473200" cy="82867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D49EB8E-A484-903C-B6A3-B2E6E6421AB0}"/>
                  </a:ext>
                </a:extLst>
              </p:cNvPr>
              <p:cNvSpPr txBox="1"/>
              <p:nvPr/>
            </p:nvSpPr>
            <p:spPr>
              <a:xfrm>
                <a:off x="385763" y="1237249"/>
                <a:ext cx="11420474" cy="3794116"/>
              </a:xfrm>
              <a:prstGeom prst="rect">
                <a:avLst/>
              </a:prstGeom>
              <a:noFill/>
            </p:spPr>
            <p:txBody>
              <a:bodyPr wrap="square">
                <a:spAutoFit/>
              </a:bodyPr>
              <a:lstStyle/>
              <a:p>
                <a:pPr marR="0" lvl="0" algn="just" rtl="0">
                  <a:spcBef>
                    <a:spcPts val="0"/>
                  </a:spcBef>
                  <a:spcAft>
                    <a:spcPts val="600"/>
                  </a:spcAft>
                  <a:tabLst>
                    <a:tab pos="685800" algn="l"/>
                  </a:tabLst>
                </a:pPr>
                <a:r>
                  <a:rPr lang="en-US" sz="1800" b="1" dirty="0">
                    <a:effectLst/>
                    <a:latin typeface="Times New Roman" panose="02020603050405020304" pitchFamily="18" charset="0"/>
                    <a:ea typeface="Aptos" panose="020B0004020202020204" pitchFamily="34" charset="0"/>
                    <a:cs typeface="Times New Roman" panose="02020603050405020304" pitchFamily="18" charset="0"/>
                  </a:rPr>
                  <a:t>Objective Function (Fitness Evaluation)</a:t>
                </a:r>
              </a:p>
              <a:p>
                <a:pPr marL="285750" marR="0" indent="-285750" algn="just">
                  <a:spcBef>
                    <a:spcPts val="0"/>
                  </a:spcBef>
                  <a:spcAft>
                    <a:spcPts val="1100"/>
                  </a:spcAft>
                  <a:buFont typeface="Arial" panose="020B0604020202020204" pitchFamily="34" charset="0"/>
                  <a:buChar char="•"/>
                </a:pPr>
                <a:r>
                  <a:rPr lang="en-US" sz="1800" dirty="0">
                    <a:effectLst/>
                    <a:latin typeface="Times New Roman" panose="02020603050405020304" pitchFamily="18" charset="0"/>
                    <a:ea typeface="Aptos" panose="020B0004020202020204" pitchFamily="34" charset="0"/>
                    <a:cs typeface="Times New Roman" panose="02020603050405020304" pitchFamily="18" charset="0"/>
                  </a:rPr>
                  <a:t>The objective function quantifies the survival fitness </a:t>
                </a:r>
                <a14:m>
                  <m:oMath xmlns:m="http://schemas.openxmlformats.org/officeDocument/2006/math">
                    <m:r>
                      <a:rPr lang="en-US" sz="1800" i="1">
                        <a:effectLst/>
                        <a:latin typeface="Cambria Math" panose="02040503050406030204" pitchFamily="18" charset="0"/>
                        <a:ea typeface="Aptos" panose="020B0004020202020204" pitchFamily="34" charset="0"/>
                        <a:cs typeface="Arial" panose="020B0604020202020204" pitchFamily="34" charset="0"/>
                      </a:rPr>
                      <m:t>𝐹</m:t>
                    </m:r>
                    <m:d>
                      <m:dPr>
                        <m:ctrlPr>
                          <a:rPr lang="en-US" sz="1800" i="1">
                            <a:effectLst/>
                            <a:latin typeface="Cambria Math" panose="02040503050406030204" pitchFamily="18" charset="0"/>
                            <a:ea typeface="Aptos" panose="020B0004020202020204" pitchFamily="34" charset="0"/>
                            <a:cs typeface="Arial" panose="020B0604020202020204" pitchFamily="34" charset="0"/>
                          </a:rPr>
                        </m:ctrlPr>
                      </m:dPr>
                      <m:e>
                        <m:sSub>
                          <m:sSubPr>
                            <m:ctrlPr>
                              <a:rPr lang="en-US" sz="1800" i="1">
                                <a:effectLst/>
                                <a:latin typeface="Cambria Math" panose="02040503050406030204" pitchFamily="18" charset="0"/>
                                <a:ea typeface="Aptos" panose="020B0004020202020204" pitchFamily="34" charset="0"/>
                                <a:cs typeface="Arial" panose="020B0604020202020204" pitchFamily="34" charset="0"/>
                              </a:rPr>
                            </m:ctrlPr>
                          </m:sSubPr>
                          <m:e>
                            <m:r>
                              <a:rPr lang="en-US" sz="1800" i="1">
                                <a:effectLst/>
                                <a:latin typeface="Cambria Math" panose="02040503050406030204" pitchFamily="18" charset="0"/>
                                <a:ea typeface="Aptos" panose="020B0004020202020204" pitchFamily="34" charset="0"/>
                                <a:cs typeface="Arial" panose="020B0604020202020204" pitchFamily="34" charset="0"/>
                              </a:rPr>
                              <m:t>𝑋</m:t>
                            </m:r>
                          </m:e>
                          <m:sub>
                            <m:r>
                              <a:rPr lang="en-US" sz="1800" i="1">
                                <a:effectLst/>
                                <a:latin typeface="Cambria Math" panose="02040503050406030204" pitchFamily="18" charset="0"/>
                                <a:ea typeface="Aptos" panose="020B0004020202020204" pitchFamily="34" charset="0"/>
                                <a:cs typeface="Arial" panose="020B0604020202020204" pitchFamily="34" charset="0"/>
                              </a:rPr>
                              <m:t>𝑖</m:t>
                            </m:r>
                          </m:sub>
                        </m:sSub>
                        <m:r>
                          <a:rPr lang="en-US" sz="1800">
                            <a:effectLst/>
                            <a:latin typeface="Cambria Math" panose="02040503050406030204" pitchFamily="18" charset="0"/>
                            <a:ea typeface="Aptos" panose="020B0004020202020204" pitchFamily="34" charset="0"/>
                            <a:cs typeface="Arial" panose="020B0604020202020204" pitchFamily="34" charset="0"/>
                          </a:rPr>
                          <m:t>,</m:t>
                        </m:r>
                        <m:r>
                          <a:rPr lang="en-US" sz="1800" i="1">
                            <a:effectLst/>
                            <a:latin typeface="Cambria Math" panose="02040503050406030204" pitchFamily="18" charset="0"/>
                            <a:ea typeface="Aptos" panose="020B0004020202020204" pitchFamily="34" charset="0"/>
                            <a:cs typeface="Arial" panose="020B0604020202020204" pitchFamily="34" charset="0"/>
                          </a:rPr>
                          <m:t>𝑃</m:t>
                        </m:r>
                      </m:e>
                    </m:d>
                  </m:oMath>
                </a14:m>
                <a:r>
                  <a:rPr lang="en-US" sz="1800" dirty="0">
                    <a:effectLst/>
                    <a:latin typeface="Times New Roman" panose="02020603050405020304" pitchFamily="18" charset="0"/>
                    <a:ea typeface="Aptos" panose="020B0004020202020204" pitchFamily="34" charset="0"/>
                    <a:cs typeface="Times New Roman" panose="02020603050405020304" pitchFamily="18" charset="0"/>
                  </a:rPr>
                  <a:t> of each organism on the planet. Each environmental factor interacts with its corresponding features as follows:</a:t>
                </a:r>
              </a:p>
              <a:p>
                <a:pPr algn="justLow">
                  <a:spcAft>
                    <a:spcPts val="1100"/>
                  </a:spcAft>
                </a:pPr>
                <a14:m>
                  <m:oMathPara xmlns:m="http://schemas.openxmlformats.org/officeDocument/2006/math">
                    <m:oMathParaPr>
                      <m:jc m:val="left"/>
                    </m:oMathParaPr>
                    <m:oMath xmlns:m="http://schemas.openxmlformats.org/officeDocument/2006/math">
                      <m:m>
                        <m:mPr>
                          <m:plcHide m:val="on"/>
                          <m:mcs>
                            <m:mc>
                              <m:mcPr>
                                <m:count m:val="5"/>
                                <m:mcJc m:val="center"/>
                              </m:mcPr>
                            </m:mc>
                          </m:mcs>
                          <m:ctrlPr>
                            <a:rPr lang="en-US" sz="1800" i="1">
                              <a:effectLst/>
                              <a:latin typeface="Cambria Math" panose="02040503050406030204" pitchFamily="18" charset="0"/>
                              <a:ea typeface="Aptos" panose="020B0004020202020204" pitchFamily="34" charset="0"/>
                              <a:cs typeface="Arial" panose="020B0604020202020204" pitchFamily="34" charset="0"/>
                            </a:rPr>
                          </m:ctrlPr>
                        </m:mPr>
                        <m:mr>
                          <m:e>
                            <m:r>
                              <a:rPr lang="en-US" sz="1800" i="1">
                                <a:effectLst/>
                                <a:latin typeface="Cambria Math" panose="02040503050406030204" pitchFamily="18" charset="0"/>
                                <a:ea typeface="Aptos" panose="020B0004020202020204" pitchFamily="34" charset="0"/>
                                <a:cs typeface="Arial" panose="020B0604020202020204" pitchFamily="34" charset="0"/>
                              </a:rPr>
                              <m:t>𝐹</m:t>
                            </m:r>
                            <m:d>
                              <m:dPr>
                                <m:ctrlPr>
                                  <a:rPr lang="en-US" sz="1800" i="1">
                                    <a:effectLst/>
                                    <a:latin typeface="Cambria Math" panose="02040503050406030204" pitchFamily="18" charset="0"/>
                                    <a:ea typeface="Aptos" panose="020B0004020202020204" pitchFamily="34" charset="0"/>
                                    <a:cs typeface="Arial" panose="020B0604020202020204" pitchFamily="34" charset="0"/>
                                  </a:rPr>
                                </m:ctrlPr>
                              </m:dPr>
                              <m:e>
                                <m:sSub>
                                  <m:sSubPr>
                                    <m:ctrlPr>
                                      <a:rPr lang="en-US" sz="1800" i="1">
                                        <a:effectLst/>
                                        <a:latin typeface="Cambria Math" panose="02040503050406030204" pitchFamily="18" charset="0"/>
                                        <a:ea typeface="Aptos" panose="020B0004020202020204" pitchFamily="34" charset="0"/>
                                        <a:cs typeface="Arial" panose="020B0604020202020204" pitchFamily="34" charset="0"/>
                                      </a:rPr>
                                    </m:ctrlPr>
                                  </m:sSubPr>
                                  <m:e>
                                    <m:r>
                                      <a:rPr lang="en-US" sz="1800" i="1">
                                        <a:effectLst/>
                                        <a:latin typeface="Cambria Math" panose="02040503050406030204" pitchFamily="18" charset="0"/>
                                        <a:ea typeface="Aptos" panose="020B0004020202020204" pitchFamily="34" charset="0"/>
                                        <a:cs typeface="Arial" panose="020B0604020202020204" pitchFamily="34" charset="0"/>
                                      </a:rPr>
                                      <m:t>𝑋</m:t>
                                    </m:r>
                                  </m:e>
                                  <m:sub>
                                    <m:r>
                                      <a:rPr lang="en-US" sz="1800" i="1">
                                        <a:effectLst/>
                                        <a:latin typeface="Cambria Math" panose="02040503050406030204" pitchFamily="18" charset="0"/>
                                        <a:ea typeface="Aptos" panose="020B0004020202020204" pitchFamily="34" charset="0"/>
                                        <a:cs typeface="Arial" panose="020B0604020202020204" pitchFamily="34" charset="0"/>
                                      </a:rPr>
                                      <m:t>𝑖</m:t>
                                    </m:r>
                                  </m:sub>
                                </m:sSub>
                                <m:r>
                                  <a:rPr lang="en-US" sz="1800">
                                    <a:effectLst/>
                                    <a:latin typeface="Cambria Math" panose="02040503050406030204" pitchFamily="18" charset="0"/>
                                    <a:ea typeface="Aptos" panose="020B0004020202020204" pitchFamily="34" charset="0"/>
                                    <a:cs typeface="Arial" panose="020B0604020202020204" pitchFamily="34" charset="0"/>
                                  </a:rPr>
                                  <m:t>,</m:t>
                                </m:r>
                                <m:r>
                                  <a:rPr lang="en-US" sz="1800" i="1">
                                    <a:effectLst/>
                                    <a:latin typeface="Cambria Math" panose="02040503050406030204" pitchFamily="18" charset="0"/>
                                    <a:ea typeface="Aptos" panose="020B0004020202020204" pitchFamily="34" charset="0"/>
                                    <a:cs typeface="Arial" panose="020B0604020202020204" pitchFamily="34" charset="0"/>
                                  </a:rPr>
                                  <m:t>𝑃</m:t>
                                </m:r>
                              </m:e>
                            </m:d>
                          </m:e>
                          <m:e>
                            <m:r>
                              <a:rPr lang="en-US" sz="1800" i="1">
                                <a:effectLst/>
                                <a:latin typeface="Cambria Math" panose="02040503050406030204" pitchFamily="18" charset="0"/>
                                <a:ea typeface="Aptos" panose="020B0004020202020204" pitchFamily="34" charset="0"/>
                                <a:cs typeface="Arial" panose="020B0604020202020204" pitchFamily="34" charset="0"/>
                              </a:rPr>
                              <m:t> </m:t>
                            </m:r>
                            <m:r>
                              <a:rPr lang="en-US" sz="1800">
                                <a:effectLst/>
                                <a:latin typeface="Cambria Math" panose="02040503050406030204" pitchFamily="18" charset="0"/>
                                <a:ea typeface="Aptos" panose="020B0004020202020204" pitchFamily="34" charset="0"/>
                                <a:cs typeface="Arial" panose="020B0604020202020204" pitchFamily="34" charset="0"/>
                              </a:rPr>
                              <m:t>=0.25</m:t>
                            </m:r>
                            <m:sSup>
                              <m:sSupPr>
                                <m:ctrlPr>
                                  <a:rPr lang="en-US" sz="1800" i="1">
                                    <a:effectLst/>
                                    <a:latin typeface="Cambria Math" panose="02040503050406030204" pitchFamily="18" charset="0"/>
                                    <a:ea typeface="Aptos" panose="020B0004020202020204" pitchFamily="34" charset="0"/>
                                    <a:cs typeface="Arial" panose="020B0604020202020204" pitchFamily="34" charset="0"/>
                                  </a:rPr>
                                </m:ctrlPr>
                              </m:sSupPr>
                              <m:e>
                                <m:r>
                                  <a:rPr lang="en-US" sz="1800" i="1">
                                    <a:effectLst/>
                                    <a:latin typeface="Cambria Math" panose="02040503050406030204" pitchFamily="18" charset="0"/>
                                    <a:ea typeface="Aptos" panose="020B0004020202020204" pitchFamily="34" charset="0"/>
                                    <a:cs typeface="Arial" panose="020B0604020202020204" pitchFamily="34" charset="0"/>
                                  </a:rPr>
                                  <m:t>𝑒</m:t>
                                </m:r>
                              </m:e>
                              <m:sup>
                                <m:r>
                                  <a:rPr lang="en-US" sz="1800" i="1">
                                    <a:effectLst/>
                                    <a:latin typeface="Cambria Math" panose="02040503050406030204" pitchFamily="18" charset="0"/>
                                    <a:ea typeface="Aptos" panose="020B0004020202020204" pitchFamily="34" charset="0"/>
                                    <a:cs typeface="Arial" panose="020B0604020202020204" pitchFamily="34" charset="0"/>
                                  </a:rPr>
                                  <m:t>−</m:t>
                                </m:r>
                                <m:f>
                                  <m:fPr>
                                    <m:ctrlPr>
                                      <a:rPr lang="en-US" sz="1800" i="1">
                                        <a:effectLst/>
                                        <a:latin typeface="Cambria Math" panose="02040503050406030204" pitchFamily="18" charset="0"/>
                                        <a:ea typeface="Aptos" panose="020B0004020202020204" pitchFamily="34" charset="0"/>
                                        <a:cs typeface="Arial" panose="020B0604020202020204" pitchFamily="34" charset="0"/>
                                      </a:rPr>
                                    </m:ctrlPr>
                                  </m:fPr>
                                  <m:num>
                                    <m:r>
                                      <a:rPr lang="en-US" sz="1800" i="1">
                                        <a:effectLst/>
                                        <a:latin typeface="Cambria Math" panose="02040503050406030204" pitchFamily="18" charset="0"/>
                                        <a:ea typeface="Aptos" panose="020B0004020202020204" pitchFamily="34" charset="0"/>
                                        <a:cs typeface="Arial" panose="020B0604020202020204" pitchFamily="34" charset="0"/>
                                      </a:rPr>
                                      <m:t>𝑅</m:t>
                                    </m:r>
                                  </m:num>
                                  <m:den>
                                    <m:sSub>
                                      <m:sSubPr>
                                        <m:ctrlPr>
                                          <a:rPr lang="en-US" sz="1800" i="1">
                                            <a:effectLst/>
                                            <a:latin typeface="Cambria Math" panose="02040503050406030204" pitchFamily="18" charset="0"/>
                                            <a:ea typeface="Aptos" panose="020B0004020202020204" pitchFamily="34" charset="0"/>
                                            <a:cs typeface="Arial" panose="020B0604020202020204" pitchFamily="34" charset="0"/>
                                          </a:rPr>
                                        </m:ctrlPr>
                                      </m:sSubPr>
                                      <m:e>
                                        <m:r>
                                          <a:rPr lang="en-US" sz="1800" i="1">
                                            <a:effectLst/>
                                            <a:latin typeface="Cambria Math" panose="02040503050406030204" pitchFamily="18" charset="0"/>
                                            <a:ea typeface="Aptos" panose="020B0004020202020204" pitchFamily="34" charset="0"/>
                                            <a:cs typeface="Arial" panose="020B0604020202020204" pitchFamily="34" charset="0"/>
                                          </a:rPr>
                                          <m:t>𝑟</m:t>
                                        </m:r>
                                      </m:e>
                                      <m:sub>
                                        <m:r>
                                          <a:rPr lang="en-US" sz="1800" i="1">
                                            <a:effectLst/>
                                            <a:latin typeface="Cambria Math" panose="02040503050406030204" pitchFamily="18" charset="0"/>
                                            <a:ea typeface="Aptos" panose="020B0004020202020204" pitchFamily="34" charset="0"/>
                                            <a:cs typeface="Arial" panose="020B0604020202020204" pitchFamily="34" charset="0"/>
                                          </a:rPr>
                                          <m:t>𝑖</m:t>
                                        </m:r>
                                      </m:sub>
                                    </m:sSub>
                                  </m:den>
                                </m:f>
                              </m:sup>
                            </m:sSup>
                          </m:e>
                          <m:e>
                            <m:r>
                              <a:rPr lang="en-US" sz="1800" i="1">
                                <a:effectLst/>
                                <a:latin typeface="Cambria Math" panose="02040503050406030204" pitchFamily="18" charset="0"/>
                                <a:ea typeface="Aptos" panose="020B0004020202020204" pitchFamily="34" charset="0"/>
                                <a:cs typeface="Arial" panose="020B0604020202020204" pitchFamily="34" charset="0"/>
                              </a:rPr>
                              <m:t>        </m:t>
                            </m:r>
                          </m:e>
                          <m:e/>
                          <m:e>
                            <m:r>
                              <m:rPr>
                                <m:nor/>
                              </m:rPr>
                              <a:rPr lang="en-US" sz="1800" i="1">
                                <a:effectLst/>
                                <a:latin typeface="Times New Roman" panose="02020603050405020304" pitchFamily="18" charset="0"/>
                                <a:ea typeface="Aptos" panose="020B0004020202020204" pitchFamily="34" charset="0"/>
                                <a:cs typeface="Times New Roman" panose="02020603050405020304" pitchFamily="18" charset="0"/>
                              </a:rPr>
                              <m:t> </m:t>
                            </m:r>
                            <m:r>
                              <m:rPr>
                                <m:nor/>
                              </m:rPr>
                              <a:rPr lang="en-US" sz="1800">
                                <a:effectLst/>
                                <a:latin typeface="Times New Roman" panose="02020603050405020304" pitchFamily="18" charset="0"/>
                                <a:ea typeface="Aptos" panose="020B0004020202020204" pitchFamily="34" charset="0"/>
                                <a:cs typeface="Times New Roman" panose="02020603050405020304" pitchFamily="18" charset="0"/>
                              </a:rPr>
                              <m:t>(</m:t>
                            </m:r>
                            <m:r>
                              <m:rPr>
                                <m:nor/>
                              </m:rPr>
                              <a:rPr lang="en-US" sz="1800">
                                <a:effectLst/>
                                <a:latin typeface="Times New Roman" panose="02020603050405020304" pitchFamily="18" charset="0"/>
                                <a:ea typeface="Aptos" panose="020B0004020202020204" pitchFamily="34" charset="0"/>
                                <a:cs typeface="Times New Roman" panose="02020603050405020304" pitchFamily="18" charset="0"/>
                              </a:rPr>
                              <m:t>radiation</m:t>
                            </m:r>
                            <m:r>
                              <m:rPr>
                                <m:nor/>
                              </m:rPr>
                              <a:rPr lang="en-US" sz="1800">
                                <a:effectLst/>
                                <a:latin typeface="Times New Roman" panose="02020603050405020304" pitchFamily="18" charset="0"/>
                                <a:ea typeface="Aptos" panose="020B0004020202020204" pitchFamily="34" charset="0"/>
                                <a:cs typeface="Times New Roman" panose="02020603050405020304" pitchFamily="18" charset="0"/>
                              </a:rPr>
                              <m:t> </m:t>
                            </m:r>
                            <m:r>
                              <m:rPr>
                                <m:nor/>
                              </m:rPr>
                              <a:rPr lang="en-US" sz="1800">
                                <a:effectLst/>
                                <a:latin typeface="Times New Roman" panose="02020603050405020304" pitchFamily="18" charset="0"/>
                                <a:ea typeface="Aptos" panose="020B0004020202020204" pitchFamily="34" charset="0"/>
                                <a:cs typeface="Times New Roman" panose="02020603050405020304" pitchFamily="18" charset="0"/>
                              </a:rPr>
                              <m:t>adaptation</m:t>
                            </m:r>
                            <m:r>
                              <m:rPr>
                                <m:nor/>
                              </m:rPr>
                              <a:rPr lang="en-US" sz="1800">
                                <a:effectLst/>
                                <a:latin typeface="Times New Roman" panose="02020603050405020304" pitchFamily="18" charset="0"/>
                                <a:ea typeface="Aptos" panose="020B0004020202020204" pitchFamily="34" charset="0"/>
                                <a:cs typeface="Times New Roman" panose="02020603050405020304" pitchFamily="18" charset="0"/>
                              </a:rPr>
                              <m:t>)</m:t>
                            </m:r>
                            <m:r>
                              <m:rPr>
                                <m:nor/>
                              </m:rPr>
                              <a:rPr lang="en-US" sz="1800" b="0" i="1" smtClean="0">
                                <a:effectLst/>
                                <a:latin typeface="Times New Roman" panose="02020603050405020304" pitchFamily="18" charset="0"/>
                                <a:ea typeface="Aptos" panose="020B0004020202020204" pitchFamily="34" charset="0"/>
                                <a:cs typeface="Times New Roman" panose="02020603050405020304" pitchFamily="18" charset="0"/>
                              </a:rPr>
                              <m:t> − </m:t>
                            </m:r>
                            <m:r>
                              <m:rPr>
                                <m:nor/>
                              </m:rPr>
                              <a:rPr lang="en-US" i="1">
                                <a:latin typeface="Times New Roman" panose="02020603050405020304" pitchFamily="18" charset="0"/>
                                <a:ea typeface="Aptos" panose="020B0004020202020204" pitchFamily="34" charset="0"/>
                                <a:cs typeface="Times New Roman" panose="02020603050405020304" pitchFamily="18" charset="0"/>
                              </a:rPr>
                              <m:t> </m:t>
                            </m:r>
                            <m:r>
                              <m:rPr>
                                <m:nor/>
                              </m:rPr>
                              <a:rPr lang="en-US" i="1" smtClean="0">
                                <a:solidFill>
                                  <a:srgbClr val="FF0000"/>
                                </a:solidFill>
                                <a:latin typeface="Times New Roman" panose="02020603050405020304" pitchFamily="18" charset="0"/>
                                <a:ea typeface="Aptos" panose="020B0004020202020204" pitchFamily="34" charset="0"/>
                                <a:cs typeface="Times New Roman" panose="02020603050405020304" pitchFamily="18" charset="0"/>
                              </a:rPr>
                              <m:t>the</m:t>
                            </m:r>
                            <m:r>
                              <m:rPr>
                                <m:nor/>
                              </m:rPr>
                              <a:rPr lang="en-US" i="1" smtClean="0">
                                <a:solidFill>
                                  <a:srgbClr val="FF0000"/>
                                </a:solidFill>
                                <a:latin typeface="Times New Roman" panose="02020603050405020304" pitchFamily="18" charset="0"/>
                                <a:ea typeface="Aptos" panose="020B0004020202020204" pitchFamily="34" charset="0"/>
                                <a:cs typeface="Times New Roman" panose="02020603050405020304" pitchFamily="18" charset="0"/>
                              </a:rPr>
                              <m:t> </m:t>
                            </m:r>
                            <m:r>
                              <m:rPr>
                                <m:nor/>
                              </m:rPr>
                              <a:rPr lang="en-US" i="1" smtClean="0">
                                <a:solidFill>
                                  <a:srgbClr val="FF0000"/>
                                </a:solidFill>
                                <a:latin typeface="Times New Roman" panose="02020603050405020304" pitchFamily="18" charset="0"/>
                                <a:ea typeface="Aptos" panose="020B0004020202020204" pitchFamily="34" charset="0"/>
                                <a:cs typeface="Times New Roman" panose="02020603050405020304" pitchFamily="18" charset="0"/>
                              </a:rPr>
                              <m:t>radiation</m:t>
                            </m:r>
                            <m:r>
                              <m:rPr>
                                <m:nor/>
                              </m:rPr>
                              <a:rPr lang="en-US" i="1" smtClean="0">
                                <a:solidFill>
                                  <a:srgbClr val="FF0000"/>
                                </a:solidFill>
                                <a:latin typeface="Times New Roman" panose="02020603050405020304" pitchFamily="18" charset="0"/>
                                <a:ea typeface="Aptos" panose="020B0004020202020204" pitchFamily="34" charset="0"/>
                                <a:cs typeface="Times New Roman" panose="02020603050405020304" pitchFamily="18" charset="0"/>
                              </a:rPr>
                              <m:t> </m:t>
                            </m:r>
                            <m:r>
                              <m:rPr>
                                <m:nor/>
                              </m:rPr>
                              <a:rPr lang="en-US" i="1" smtClean="0">
                                <a:solidFill>
                                  <a:srgbClr val="FF0000"/>
                                </a:solidFill>
                                <a:latin typeface="Times New Roman" panose="02020603050405020304" pitchFamily="18" charset="0"/>
                                <a:ea typeface="Aptos" panose="020B0004020202020204" pitchFamily="34" charset="0"/>
                                <a:cs typeface="Times New Roman" panose="02020603050405020304" pitchFamily="18" charset="0"/>
                              </a:rPr>
                              <m:t>survival</m:t>
                            </m:r>
                            <m:r>
                              <m:rPr>
                                <m:nor/>
                              </m:rPr>
                              <a:rPr lang="en-US" i="1" smtClean="0">
                                <a:solidFill>
                                  <a:srgbClr val="FF0000"/>
                                </a:solidFill>
                                <a:latin typeface="Times New Roman" panose="02020603050405020304" pitchFamily="18" charset="0"/>
                                <a:ea typeface="Aptos" panose="020B0004020202020204" pitchFamily="34" charset="0"/>
                                <a:cs typeface="Times New Roman" panose="02020603050405020304" pitchFamily="18" charset="0"/>
                              </a:rPr>
                              <m:t> </m:t>
                            </m:r>
                            <m:r>
                              <m:rPr>
                                <m:nor/>
                              </m:rPr>
                              <a:rPr lang="en-US" i="1" smtClean="0">
                                <a:solidFill>
                                  <a:srgbClr val="FF0000"/>
                                </a:solidFill>
                                <a:latin typeface="Times New Roman" panose="02020603050405020304" pitchFamily="18" charset="0"/>
                                <a:ea typeface="Aptos" panose="020B0004020202020204" pitchFamily="34" charset="0"/>
                                <a:cs typeface="Times New Roman" panose="02020603050405020304" pitchFamily="18" charset="0"/>
                              </a:rPr>
                              <m:t>equation</m:t>
                            </m:r>
                            <m:r>
                              <m:rPr>
                                <m:nor/>
                              </m:rPr>
                              <a:rPr lang="en-US" i="1">
                                <a:latin typeface="Times New Roman" panose="02020603050405020304" pitchFamily="18" charset="0"/>
                                <a:ea typeface="Aptos" panose="020B0004020202020204" pitchFamily="34" charset="0"/>
                                <a:cs typeface="Times New Roman" panose="02020603050405020304" pitchFamily="18" charset="0"/>
                              </a:rPr>
                              <m:t>.</m:t>
                            </m:r>
                          </m:e>
                        </m:mr>
                        <m:mr>
                          <m:e/>
                          <m:e>
                            <m:r>
                              <a:rPr lang="en-US" sz="1800" b="0" i="1" smtClean="0">
                                <a:effectLst/>
                                <a:latin typeface="Cambria Math" panose="02040503050406030204" pitchFamily="18" charset="0"/>
                                <a:ea typeface="Aptos" panose="020B0004020202020204" pitchFamily="34" charset="0"/>
                                <a:cs typeface="Arial" panose="020B0604020202020204" pitchFamily="34" charset="0"/>
                              </a:rPr>
                              <m:t>       </m:t>
                            </m:r>
                            <m:r>
                              <a:rPr lang="en-US" sz="1800" i="1">
                                <a:effectLst/>
                                <a:latin typeface="Cambria Math" panose="02040503050406030204" pitchFamily="18" charset="0"/>
                                <a:ea typeface="Aptos" panose="020B0004020202020204" pitchFamily="34" charset="0"/>
                                <a:cs typeface="Arial" panose="020B0604020202020204" pitchFamily="34" charset="0"/>
                              </a:rPr>
                              <m:t> </m:t>
                            </m:r>
                            <m:r>
                              <a:rPr lang="en-US" sz="1800">
                                <a:effectLst/>
                                <a:latin typeface="Cambria Math" panose="02040503050406030204" pitchFamily="18" charset="0"/>
                                <a:ea typeface="Aptos" panose="020B0004020202020204" pitchFamily="34" charset="0"/>
                                <a:cs typeface="Arial" panose="020B0604020202020204" pitchFamily="34" charset="0"/>
                              </a:rPr>
                              <m:t>+0.20</m:t>
                            </m:r>
                            <m:sSup>
                              <m:sSupPr>
                                <m:ctrlPr>
                                  <a:rPr lang="en-US" sz="1800" i="1">
                                    <a:effectLst/>
                                    <a:latin typeface="Cambria Math" panose="02040503050406030204" pitchFamily="18" charset="0"/>
                                    <a:ea typeface="Aptos" panose="020B0004020202020204" pitchFamily="34" charset="0"/>
                                    <a:cs typeface="Arial" panose="020B0604020202020204" pitchFamily="34" charset="0"/>
                                  </a:rPr>
                                </m:ctrlPr>
                              </m:sSupPr>
                              <m:e>
                                <m:r>
                                  <a:rPr lang="en-US" sz="1800" i="1">
                                    <a:effectLst/>
                                    <a:latin typeface="Cambria Math" panose="02040503050406030204" pitchFamily="18" charset="0"/>
                                    <a:ea typeface="Aptos" panose="020B0004020202020204" pitchFamily="34" charset="0"/>
                                    <a:cs typeface="Arial" panose="020B0604020202020204" pitchFamily="34" charset="0"/>
                                  </a:rPr>
                                  <m:t>𝑒</m:t>
                                </m:r>
                              </m:e>
                              <m:sup>
                                <m:r>
                                  <a:rPr lang="en-US" sz="1800" i="1">
                                    <a:effectLst/>
                                    <a:latin typeface="Cambria Math" panose="02040503050406030204" pitchFamily="18" charset="0"/>
                                    <a:ea typeface="Aptos" panose="020B0004020202020204" pitchFamily="34" charset="0"/>
                                    <a:cs typeface="Arial" panose="020B0604020202020204" pitchFamily="34" charset="0"/>
                                  </a:rPr>
                                  <m:t>−</m:t>
                                </m:r>
                                <m:f>
                                  <m:fPr>
                                    <m:ctrlPr>
                                      <a:rPr lang="en-US" sz="1800" i="1">
                                        <a:effectLst/>
                                        <a:latin typeface="Cambria Math" panose="02040503050406030204" pitchFamily="18" charset="0"/>
                                        <a:ea typeface="Aptos" panose="020B0004020202020204" pitchFamily="34" charset="0"/>
                                        <a:cs typeface="Arial" panose="020B0604020202020204" pitchFamily="34" charset="0"/>
                                      </a:rPr>
                                    </m:ctrlPr>
                                  </m:fPr>
                                  <m:num>
                                    <m:r>
                                      <a:rPr lang="en-US" sz="1800">
                                        <a:effectLst/>
                                        <a:latin typeface="Cambria Math" panose="02040503050406030204" pitchFamily="18" charset="0"/>
                                        <a:ea typeface="Aptos" panose="020B0004020202020204" pitchFamily="34" charset="0"/>
                                        <a:cs typeface="Arial" panose="020B0604020202020204" pitchFamily="34" charset="0"/>
                                      </a:rPr>
                                      <m:t>|</m:t>
                                    </m:r>
                                    <m:r>
                                      <a:rPr lang="en-US" sz="1800" i="1">
                                        <a:effectLst/>
                                        <a:latin typeface="Cambria Math" panose="02040503050406030204" pitchFamily="18" charset="0"/>
                                        <a:ea typeface="Aptos" panose="020B0004020202020204" pitchFamily="34" charset="0"/>
                                        <a:cs typeface="Arial" panose="020B0604020202020204" pitchFamily="34" charset="0"/>
                                      </a:rPr>
                                      <m:t>𝑔</m:t>
                                    </m:r>
                                    <m:r>
                                      <a:rPr lang="en-US" sz="1800" i="1">
                                        <a:effectLst/>
                                        <a:latin typeface="Cambria Math" panose="02040503050406030204" pitchFamily="18" charset="0"/>
                                        <a:ea typeface="Aptos" panose="020B0004020202020204" pitchFamily="34" charset="0"/>
                                        <a:cs typeface="Arial" panose="020B0604020202020204" pitchFamily="34" charset="0"/>
                                      </a:rPr>
                                      <m:t>−</m:t>
                                    </m:r>
                                    <m:r>
                                      <a:rPr lang="en-US" sz="1800">
                                        <a:effectLst/>
                                        <a:latin typeface="Cambria Math" panose="02040503050406030204" pitchFamily="18" charset="0"/>
                                        <a:ea typeface="Aptos" panose="020B0004020202020204" pitchFamily="34" charset="0"/>
                                        <a:cs typeface="Arial" panose="020B0604020202020204" pitchFamily="34" charset="0"/>
                                      </a:rPr>
                                      <m:t>1|</m:t>
                                    </m:r>
                                  </m:num>
                                  <m:den>
                                    <m:sSub>
                                      <m:sSubPr>
                                        <m:ctrlPr>
                                          <a:rPr lang="en-US" sz="1800" i="1">
                                            <a:effectLst/>
                                            <a:latin typeface="Cambria Math" panose="02040503050406030204" pitchFamily="18" charset="0"/>
                                            <a:ea typeface="Aptos" panose="020B0004020202020204" pitchFamily="34" charset="0"/>
                                            <a:cs typeface="Arial" panose="020B0604020202020204" pitchFamily="34" charset="0"/>
                                          </a:rPr>
                                        </m:ctrlPr>
                                      </m:sSubPr>
                                      <m:e>
                                        <m:r>
                                          <a:rPr lang="en-US" sz="1800" i="1">
                                            <a:effectLst/>
                                            <a:latin typeface="Cambria Math" panose="02040503050406030204" pitchFamily="18" charset="0"/>
                                            <a:ea typeface="Aptos" panose="020B0004020202020204" pitchFamily="34" charset="0"/>
                                            <a:cs typeface="Arial" panose="020B0604020202020204" pitchFamily="34" charset="0"/>
                                          </a:rPr>
                                          <m:t>𝑏</m:t>
                                        </m:r>
                                      </m:e>
                                      <m:sub>
                                        <m:r>
                                          <a:rPr lang="en-US" sz="1800" i="1">
                                            <a:effectLst/>
                                            <a:latin typeface="Cambria Math" panose="02040503050406030204" pitchFamily="18" charset="0"/>
                                            <a:ea typeface="Aptos" panose="020B0004020202020204" pitchFamily="34" charset="0"/>
                                            <a:cs typeface="Arial" panose="020B0604020202020204" pitchFamily="34" charset="0"/>
                                          </a:rPr>
                                          <m:t>𝑖</m:t>
                                        </m:r>
                                      </m:sub>
                                    </m:sSub>
                                  </m:den>
                                </m:f>
                              </m:sup>
                            </m:sSup>
                          </m:e>
                          <m:e>
                            <m:r>
                              <a:rPr lang="en-US" sz="1800" i="1">
                                <a:effectLst/>
                                <a:latin typeface="Cambria Math" panose="02040503050406030204" pitchFamily="18" charset="0"/>
                                <a:ea typeface="Aptos" panose="020B0004020202020204" pitchFamily="34" charset="0"/>
                                <a:cs typeface="Arial" panose="020B0604020202020204" pitchFamily="34" charset="0"/>
                              </a:rPr>
                              <m:t>        </m:t>
                            </m:r>
                          </m:e>
                          <m:e/>
                          <m:e>
                            <m:r>
                              <m:rPr>
                                <m:nor/>
                              </m:rPr>
                              <a:rPr lang="en-US" sz="1800" i="1">
                                <a:effectLst/>
                                <a:latin typeface="Times New Roman" panose="02020603050405020304" pitchFamily="18" charset="0"/>
                                <a:ea typeface="Aptos" panose="020B0004020202020204" pitchFamily="34" charset="0"/>
                                <a:cs typeface="Times New Roman" panose="02020603050405020304" pitchFamily="18" charset="0"/>
                              </a:rPr>
                              <m:t> </m:t>
                            </m:r>
                            <m:r>
                              <m:rPr>
                                <m:nor/>
                              </m:rPr>
                              <a:rPr lang="en-US" sz="1800">
                                <a:effectLst/>
                                <a:latin typeface="Times New Roman" panose="02020603050405020304" pitchFamily="18" charset="0"/>
                                <a:ea typeface="Aptos" panose="020B0004020202020204" pitchFamily="34" charset="0"/>
                                <a:cs typeface="Times New Roman" panose="02020603050405020304" pitchFamily="18" charset="0"/>
                              </a:rPr>
                              <m:t>(</m:t>
                            </m:r>
                            <m:r>
                              <m:rPr>
                                <m:nor/>
                              </m:rPr>
                              <a:rPr lang="en-US" sz="1800">
                                <a:effectLst/>
                                <a:latin typeface="Times New Roman" panose="02020603050405020304" pitchFamily="18" charset="0"/>
                                <a:ea typeface="Aptos" panose="020B0004020202020204" pitchFamily="34" charset="0"/>
                                <a:cs typeface="Times New Roman" panose="02020603050405020304" pitchFamily="18" charset="0"/>
                              </a:rPr>
                              <m:t>gravity</m:t>
                            </m:r>
                            <m:r>
                              <m:rPr>
                                <m:nor/>
                              </m:rPr>
                              <a:rPr lang="en-US" sz="1800">
                                <a:effectLst/>
                                <a:latin typeface="Times New Roman" panose="02020603050405020304" pitchFamily="18" charset="0"/>
                                <a:ea typeface="Aptos" panose="020B0004020202020204" pitchFamily="34" charset="0"/>
                                <a:cs typeface="Times New Roman" panose="02020603050405020304" pitchFamily="18" charset="0"/>
                              </a:rPr>
                              <m:t> </m:t>
                            </m:r>
                            <m:r>
                              <m:rPr>
                                <m:nor/>
                              </m:rPr>
                              <a:rPr lang="en-US" sz="1800">
                                <a:effectLst/>
                                <a:latin typeface="Times New Roman" panose="02020603050405020304" pitchFamily="18" charset="0"/>
                                <a:ea typeface="Aptos" panose="020B0004020202020204" pitchFamily="34" charset="0"/>
                                <a:cs typeface="Times New Roman" panose="02020603050405020304" pitchFamily="18" charset="0"/>
                              </a:rPr>
                              <m:t>adjustment</m:t>
                            </m:r>
                            <m:r>
                              <m:rPr>
                                <m:nor/>
                              </m:rPr>
                              <a:rPr lang="en-US" sz="1800">
                                <a:effectLst/>
                                <a:latin typeface="Times New Roman" panose="02020603050405020304" pitchFamily="18" charset="0"/>
                                <a:ea typeface="Aptos" panose="020B0004020202020204" pitchFamily="34" charset="0"/>
                                <a:cs typeface="Times New Roman" panose="02020603050405020304" pitchFamily="18" charset="0"/>
                              </a:rPr>
                              <m:t>) − </m:t>
                            </m:r>
                            <m:r>
                              <m:rPr>
                                <m:nor/>
                              </m:rPr>
                              <a:rPr lang="en-US" i="1" smtClean="0">
                                <a:solidFill>
                                  <a:srgbClr val="FF0000"/>
                                </a:solidFill>
                                <a:latin typeface="Times New Roman" panose="02020603050405020304" pitchFamily="18" charset="0"/>
                                <a:ea typeface="Aptos" panose="020B0004020202020204" pitchFamily="34" charset="0"/>
                                <a:cs typeface="Times New Roman" panose="02020603050405020304" pitchFamily="18" charset="0"/>
                              </a:rPr>
                              <m:t>the</m:t>
                            </m:r>
                            <m:r>
                              <m:rPr>
                                <m:nor/>
                              </m:rPr>
                              <a:rPr lang="en-US" i="1" smtClean="0">
                                <a:solidFill>
                                  <a:srgbClr val="FF0000"/>
                                </a:solidFill>
                                <a:latin typeface="Times New Roman" panose="02020603050405020304" pitchFamily="18" charset="0"/>
                                <a:ea typeface="Aptos" panose="020B0004020202020204" pitchFamily="34" charset="0"/>
                                <a:cs typeface="Times New Roman" panose="02020603050405020304" pitchFamily="18" charset="0"/>
                              </a:rPr>
                              <m:t> </m:t>
                            </m:r>
                            <m:r>
                              <m:rPr>
                                <m:nor/>
                              </m:rPr>
                              <a:rPr lang="en-US" i="1" smtClean="0">
                                <a:solidFill>
                                  <a:srgbClr val="FF0000"/>
                                </a:solidFill>
                                <a:latin typeface="Times New Roman" panose="02020603050405020304" pitchFamily="18" charset="0"/>
                                <a:ea typeface="Aptos" panose="020B0004020202020204" pitchFamily="34" charset="0"/>
                                <a:cs typeface="Times New Roman" panose="02020603050405020304" pitchFamily="18" charset="0"/>
                              </a:rPr>
                              <m:t>gravitational</m:t>
                            </m:r>
                            <m:r>
                              <m:rPr>
                                <m:nor/>
                              </m:rPr>
                              <a:rPr lang="en-US" i="1" smtClean="0">
                                <a:solidFill>
                                  <a:srgbClr val="FF0000"/>
                                </a:solidFill>
                                <a:latin typeface="Times New Roman" panose="02020603050405020304" pitchFamily="18" charset="0"/>
                                <a:ea typeface="Aptos" panose="020B0004020202020204" pitchFamily="34" charset="0"/>
                                <a:cs typeface="Times New Roman" panose="02020603050405020304" pitchFamily="18" charset="0"/>
                              </a:rPr>
                              <m:t> </m:t>
                            </m:r>
                            <m:r>
                              <m:rPr>
                                <m:nor/>
                              </m:rPr>
                              <a:rPr lang="en-US" i="1" smtClean="0">
                                <a:solidFill>
                                  <a:srgbClr val="FF0000"/>
                                </a:solidFill>
                                <a:latin typeface="Times New Roman" panose="02020603050405020304" pitchFamily="18" charset="0"/>
                                <a:ea typeface="Aptos" panose="020B0004020202020204" pitchFamily="34" charset="0"/>
                                <a:cs typeface="Times New Roman" panose="02020603050405020304" pitchFamily="18" charset="0"/>
                              </a:rPr>
                              <m:t>adaptation</m:t>
                            </m:r>
                            <m:r>
                              <m:rPr>
                                <m:nor/>
                              </m:rPr>
                              <a:rPr lang="en-US" i="1" smtClean="0">
                                <a:solidFill>
                                  <a:srgbClr val="FF0000"/>
                                </a:solidFill>
                                <a:latin typeface="Times New Roman" panose="02020603050405020304" pitchFamily="18" charset="0"/>
                                <a:ea typeface="Aptos" panose="020B0004020202020204" pitchFamily="34" charset="0"/>
                                <a:cs typeface="Times New Roman" panose="02020603050405020304" pitchFamily="18" charset="0"/>
                              </a:rPr>
                              <m:t> </m:t>
                            </m:r>
                            <m:r>
                              <m:rPr>
                                <m:nor/>
                              </m:rPr>
                              <a:rPr lang="en-US" i="1" smtClean="0">
                                <a:solidFill>
                                  <a:srgbClr val="FF0000"/>
                                </a:solidFill>
                                <a:latin typeface="Times New Roman" panose="02020603050405020304" pitchFamily="18" charset="0"/>
                                <a:ea typeface="Aptos" panose="020B0004020202020204" pitchFamily="34" charset="0"/>
                                <a:cs typeface="Times New Roman" panose="02020603050405020304" pitchFamily="18" charset="0"/>
                              </a:rPr>
                              <m:t>equation</m:t>
                            </m:r>
                            <m:r>
                              <a:rPr lang="en-US" b="0" i="1" smtClean="0">
                                <a:solidFill>
                                  <a:srgbClr val="FF0000"/>
                                </a:solidFill>
                                <a:latin typeface="Cambria Math" panose="02040503050406030204" pitchFamily="18" charset="0"/>
                                <a:ea typeface="Aptos" panose="020B0004020202020204" pitchFamily="34" charset="0"/>
                                <a:cs typeface="Times New Roman" panose="02020603050405020304" pitchFamily="18" charset="0"/>
                              </a:rPr>
                              <m:t>.</m:t>
                            </m:r>
                          </m:e>
                        </m:mr>
                        <m:mr>
                          <m:e/>
                          <m:e>
                            <m:r>
                              <a:rPr lang="en-US" sz="1800" b="0" i="1" smtClean="0">
                                <a:effectLst/>
                                <a:latin typeface="Cambria Math" panose="02040503050406030204" pitchFamily="18" charset="0"/>
                                <a:ea typeface="Aptos" panose="020B0004020202020204" pitchFamily="34" charset="0"/>
                                <a:cs typeface="Arial" panose="020B0604020202020204" pitchFamily="34" charset="0"/>
                              </a:rPr>
                              <m:t>           </m:t>
                            </m:r>
                            <m:r>
                              <a:rPr lang="en-US" sz="1800" i="1">
                                <a:effectLst/>
                                <a:latin typeface="Cambria Math" panose="02040503050406030204" pitchFamily="18" charset="0"/>
                                <a:ea typeface="Aptos" panose="020B0004020202020204" pitchFamily="34" charset="0"/>
                                <a:cs typeface="Arial" panose="020B0604020202020204" pitchFamily="34" charset="0"/>
                              </a:rPr>
                              <m:t> </m:t>
                            </m:r>
                            <m:r>
                              <a:rPr lang="en-US" sz="1800">
                                <a:effectLst/>
                                <a:latin typeface="Cambria Math" panose="02040503050406030204" pitchFamily="18" charset="0"/>
                                <a:ea typeface="Aptos" panose="020B0004020202020204" pitchFamily="34" charset="0"/>
                                <a:cs typeface="Arial" panose="020B0604020202020204" pitchFamily="34" charset="0"/>
                              </a:rPr>
                              <m:t>+0.25</m:t>
                            </m:r>
                            <m:d>
                              <m:dPr>
                                <m:ctrlPr>
                                  <a:rPr lang="en-US" sz="1800" i="1">
                                    <a:effectLst/>
                                    <a:latin typeface="Cambria Math" panose="02040503050406030204" pitchFamily="18" charset="0"/>
                                    <a:ea typeface="Aptos" panose="020B0004020202020204" pitchFamily="34" charset="0"/>
                                    <a:cs typeface="Arial" panose="020B0604020202020204" pitchFamily="34" charset="0"/>
                                  </a:rPr>
                                </m:ctrlPr>
                              </m:dPr>
                              <m:e>
                                <m:sSub>
                                  <m:sSubPr>
                                    <m:ctrlPr>
                                      <a:rPr lang="en-US" sz="1800" i="1">
                                        <a:effectLst/>
                                        <a:latin typeface="Cambria Math" panose="02040503050406030204" pitchFamily="18" charset="0"/>
                                        <a:ea typeface="Aptos" panose="020B0004020202020204" pitchFamily="34" charset="0"/>
                                        <a:cs typeface="Arial" panose="020B0604020202020204" pitchFamily="34" charset="0"/>
                                      </a:rPr>
                                    </m:ctrlPr>
                                  </m:sSubPr>
                                  <m:e>
                                    <m:r>
                                      <a:rPr lang="en-US" sz="1800" i="1">
                                        <a:effectLst/>
                                        <a:latin typeface="Cambria Math" panose="02040503050406030204" pitchFamily="18" charset="0"/>
                                        <a:ea typeface="Aptos" panose="020B0004020202020204" pitchFamily="34" charset="0"/>
                                        <a:cs typeface="Arial" panose="020B0604020202020204" pitchFamily="34" charset="0"/>
                                      </a:rPr>
                                      <m:t>𝑜</m:t>
                                    </m:r>
                                  </m:e>
                                  <m:sub>
                                    <m:r>
                                      <a:rPr lang="en-US" sz="1800" i="1">
                                        <a:effectLst/>
                                        <a:latin typeface="Cambria Math" panose="02040503050406030204" pitchFamily="18" charset="0"/>
                                        <a:ea typeface="Aptos" panose="020B0004020202020204" pitchFamily="34" charset="0"/>
                                        <a:cs typeface="Arial" panose="020B0604020202020204" pitchFamily="34" charset="0"/>
                                      </a:rPr>
                                      <m:t>𝑖</m:t>
                                    </m:r>
                                  </m:sub>
                                </m:sSub>
                                <m:r>
                                  <a:rPr lang="en-US" sz="1800">
                                    <a:effectLst/>
                                    <a:latin typeface="Cambria Math" panose="02040503050406030204" pitchFamily="18" charset="0"/>
                                    <a:ea typeface="Aptos" panose="020B0004020202020204" pitchFamily="34" charset="0"/>
                                    <a:cs typeface="Arial" panose="020B0604020202020204" pitchFamily="34" charset="0"/>
                                  </a:rPr>
                                  <m:t>×</m:t>
                                </m:r>
                                <m:sSub>
                                  <m:sSubPr>
                                    <m:ctrlPr>
                                      <a:rPr lang="en-US" sz="1800" i="1">
                                        <a:effectLst/>
                                        <a:latin typeface="Cambria Math" panose="02040503050406030204" pitchFamily="18" charset="0"/>
                                        <a:ea typeface="Aptos" panose="020B0004020202020204" pitchFamily="34" charset="0"/>
                                        <a:cs typeface="Arial" panose="020B0604020202020204" pitchFamily="34" charset="0"/>
                                      </a:rPr>
                                    </m:ctrlPr>
                                  </m:sSubPr>
                                  <m:e>
                                    <m:r>
                                      <a:rPr lang="en-US" sz="1800" i="1">
                                        <a:effectLst/>
                                        <a:latin typeface="Cambria Math" panose="02040503050406030204" pitchFamily="18" charset="0"/>
                                        <a:ea typeface="Aptos" panose="020B0004020202020204" pitchFamily="34" charset="0"/>
                                        <a:cs typeface="Arial" panose="020B0604020202020204" pitchFamily="34" charset="0"/>
                                      </a:rPr>
                                      <m:t>𝑂</m:t>
                                    </m:r>
                                  </m:e>
                                  <m:sub>
                                    <m:r>
                                      <a:rPr lang="en-US" sz="1800">
                                        <a:effectLst/>
                                        <a:latin typeface="Cambria Math" panose="02040503050406030204" pitchFamily="18" charset="0"/>
                                        <a:ea typeface="Aptos" panose="020B0004020202020204" pitchFamily="34" charset="0"/>
                                        <a:cs typeface="Arial" panose="020B0604020202020204" pitchFamily="34" charset="0"/>
                                      </a:rPr>
                                      <m:t>2</m:t>
                                    </m:r>
                                  </m:sub>
                                </m:sSub>
                              </m:e>
                            </m:d>
                          </m:e>
                          <m:e>
                            <m:r>
                              <a:rPr lang="en-US" sz="1800" i="1">
                                <a:effectLst/>
                                <a:latin typeface="Cambria Math" panose="02040503050406030204" pitchFamily="18" charset="0"/>
                                <a:ea typeface="Aptos" panose="020B0004020202020204" pitchFamily="34" charset="0"/>
                                <a:cs typeface="Arial" panose="020B0604020202020204" pitchFamily="34" charset="0"/>
                              </a:rPr>
                              <m:t>        </m:t>
                            </m:r>
                          </m:e>
                          <m:e/>
                          <m:e>
                            <m:r>
                              <m:rPr>
                                <m:nor/>
                              </m:rPr>
                              <a:rPr lang="en-US" sz="1800" i="1">
                                <a:effectLst/>
                                <a:latin typeface="Times New Roman" panose="02020603050405020304" pitchFamily="18" charset="0"/>
                                <a:ea typeface="Aptos" panose="020B0004020202020204" pitchFamily="34" charset="0"/>
                                <a:cs typeface="Times New Roman" panose="02020603050405020304" pitchFamily="18" charset="0"/>
                              </a:rPr>
                              <m:t> </m:t>
                            </m:r>
                            <m:r>
                              <m:rPr>
                                <m:nor/>
                              </m:rPr>
                              <a:rPr lang="en-US" sz="1800">
                                <a:effectLst/>
                                <a:latin typeface="Times New Roman" panose="02020603050405020304" pitchFamily="18" charset="0"/>
                                <a:ea typeface="Aptos" panose="020B0004020202020204" pitchFamily="34" charset="0"/>
                                <a:cs typeface="Times New Roman" panose="02020603050405020304" pitchFamily="18" charset="0"/>
                              </a:rPr>
                              <m:t>(</m:t>
                            </m:r>
                            <m:r>
                              <m:rPr>
                                <m:nor/>
                              </m:rPr>
                              <a:rPr lang="en-US" sz="1800">
                                <a:effectLst/>
                                <a:latin typeface="Times New Roman" panose="02020603050405020304" pitchFamily="18" charset="0"/>
                                <a:ea typeface="Aptos" panose="020B0004020202020204" pitchFamily="34" charset="0"/>
                                <a:cs typeface="Times New Roman" panose="02020603050405020304" pitchFamily="18" charset="0"/>
                              </a:rPr>
                              <m:t>oxygen</m:t>
                            </m:r>
                            <m:r>
                              <m:rPr>
                                <m:nor/>
                              </m:rPr>
                              <a:rPr lang="en-US" sz="1800">
                                <a:effectLst/>
                                <a:latin typeface="Times New Roman" panose="02020603050405020304" pitchFamily="18" charset="0"/>
                                <a:ea typeface="Aptos" panose="020B0004020202020204" pitchFamily="34" charset="0"/>
                                <a:cs typeface="Times New Roman" panose="02020603050405020304" pitchFamily="18" charset="0"/>
                              </a:rPr>
                              <m:t> </m:t>
                            </m:r>
                            <m:r>
                              <m:rPr>
                                <m:nor/>
                              </m:rPr>
                              <a:rPr lang="en-US" sz="1800">
                                <a:effectLst/>
                                <a:latin typeface="Times New Roman" panose="02020603050405020304" pitchFamily="18" charset="0"/>
                                <a:ea typeface="Aptos" panose="020B0004020202020204" pitchFamily="34" charset="0"/>
                                <a:cs typeface="Times New Roman" panose="02020603050405020304" pitchFamily="18" charset="0"/>
                              </a:rPr>
                              <m:t>efficiency</m:t>
                            </m:r>
                            <m:r>
                              <m:rPr>
                                <m:nor/>
                              </m:rPr>
                              <a:rPr lang="en-US" sz="1800">
                                <a:effectLst/>
                                <a:latin typeface="Times New Roman" panose="02020603050405020304" pitchFamily="18" charset="0"/>
                                <a:ea typeface="Aptos" panose="020B0004020202020204" pitchFamily="34" charset="0"/>
                                <a:cs typeface="Times New Roman" panose="02020603050405020304" pitchFamily="18" charset="0"/>
                              </a:rPr>
                              <m:t>)</m:t>
                            </m:r>
                            <m:r>
                              <m:rPr>
                                <m:nor/>
                              </m:rPr>
                              <a:rPr lang="en-US" sz="1800" b="0" i="1" smtClean="0">
                                <a:effectLst/>
                                <a:latin typeface="Times New Roman" panose="02020603050405020304" pitchFamily="18" charset="0"/>
                                <a:ea typeface="Aptos" panose="020B0004020202020204" pitchFamily="34" charset="0"/>
                                <a:cs typeface="Times New Roman" panose="02020603050405020304" pitchFamily="18" charset="0"/>
                              </a:rPr>
                              <m:t> − </m:t>
                            </m:r>
                            <m:r>
                              <m:rPr>
                                <m:nor/>
                              </m:rPr>
                              <a:rPr lang="en-US" i="1" smtClean="0">
                                <a:solidFill>
                                  <a:srgbClr val="FF0000"/>
                                </a:solidFill>
                                <a:latin typeface="Times New Roman" panose="02020603050405020304" pitchFamily="18" charset="0"/>
                                <a:ea typeface="Aptos" panose="020B0004020202020204" pitchFamily="34" charset="0"/>
                                <a:cs typeface="Times New Roman" panose="02020603050405020304" pitchFamily="18" charset="0"/>
                              </a:rPr>
                              <m:t>the</m:t>
                            </m:r>
                            <m:r>
                              <m:rPr>
                                <m:nor/>
                              </m:rPr>
                              <a:rPr lang="en-US" i="1" smtClean="0">
                                <a:solidFill>
                                  <a:srgbClr val="FF0000"/>
                                </a:solidFill>
                                <a:latin typeface="Times New Roman" panose="02020603050405020304" pitchFamily="18" charset="0"/>
                                <a:ea typeface="Aptos" panose="020B0004020202020204" pitchFamily="34" charset="0"/>
                                <a:cs typeface="Times New Roman" panose="02020603050405020304" pitchFamily="18" charset="0"/>
                              </a:rPr>
                              <m:t> </m:t>
                            </m:r>
                            <m:r>
                              <m:rPr>
                                <m:nor/>
                              </m:rPr>
                              <a:rPr lang="en-US" i="1" smtClean="0">
                                <a:solidFill>
                                  <a:srgbClr val="FF0000"/>
                                </a:solidFill>
                                <a:latin typeface="Times New Roman" panose="02020603050405020304" pitchFamily="18" charset="0"/>
                                <a:ea typeface="Aptos" panose="020B0004020202020204" pitchFamily="34" charset="0"/>
                                <a:cs typeface="Times New Roman" panose="02020603050405020304" pitchFamily="18" charset="0"/>
                              </a:rPr>
                              <m:t>respiration</m:t>
                            </m:r>
                            <m:r>
                              <m:rPr>
                                <m:nor/>
                              </m:rPr>
                              <a:rPr lang="en-US" i="1" smtClean="0">
                                <a:solidFill>
                                  <a:srgbClr val="FF0000"/>
                                </a:solidFill>
                                <a:latin typeface="Times New Roman" panose="02020603050405020304" pitchFamily="18" charset="0"/>
                                <a:ea typeface="Aptos" panose="020B0004020202020204" pitchFamily="34" charset="0"/>
                                <a:cs typeface="Times New Roman" panose="02020603050405020304" pitchFamily="18" charset="0"/>
                              </a:rPr>
                              <m:t> </m:t>
                            </m:r>
                            <m:r>
                              <m:rPr>
                                <m:nor/>
                              </m:rPr>
                              <a:rPr lang="en-US" i="1" smtClean="0">
                                <a:solidFill>
                                  <a:srgbClr val="FF0000"/>
                                </a:solidFill>
                                <a:latin typeface="Times New Roman" panose="02020603050405020304" pitchFamily="18" charset="0"/>
                                <a:ea typeface="Aptos" panose="020B0004020202020204" pitchFamily="34" charset="0"/>
                                <a:cs typeface="Times New Roman" panose="02020603050405020304" pitchFamily="18" charset="0"/>
                              </a:rPr>
                              <m:t>efficiency</m:t>
                            </m:r>
                            <m:r>
                              <m:rPr>
                                <m:nor/>
                              </m:rPr>
                              <a:rPr lang="en-US" i="1" smtClean="0">
                                <a:solidFill>
                                  <a:srgbClr val="FF0000"/>
                                </a:solidFill>
                                <a:latin typeface="Times New Roman" panose="02020603050405020304" pitchFamily="18" charset="0"/>
                                <a:ea typeface="Aptos" panose="020B0004020202020204" pitchFamily="34" charset="0"/>
                                <a:cs typeface="Times New Roman" panose="02020603050405020304" pitchFamily="18" charset="0"/>
                              </a:rPr>
                              <m:t> </m:t>
                            </m:r>
                            <m:r>
                              <m:rPr>
                                <m:nor/>
                              </m:rPr>
                              <a:rPr lang="en-US" i="1" smtClean="0">
                                <a:solidFill>
                                  <a:srgbClr val="FF0000"/>
                                </a:solidFill>
                                <a:latin typeface="Times New Roman" panose="02020603050405020304" pitchFamily="18" charset="0"/>
                                <a:ea typeface="Aptos" panose="020B0004020202020204" pitchFamily="34" charset="0"/>
                                <a:cs typeface="Times New Roman" panose="02020603050405020304" pitchFamily="18" charset="0"/>
                              </a:rPr>
                              <m:t>equation</m:t>
                            </m:r>
                            <m:r>
                              <m:rPr>
                                <m:nor/>
                              </m:rPr>
                              <a:rPr lang="en-US" i="1" smtClean="0">
                                <a:solidFill>
                                  <a:srgbClr val="FF0000"/>
                                </a:solidFill>
                                <a:latin typeface="Times New Roman" panose="02020603050405020304" pitchFamily="18" charset="0"/>
                                <a:ea typeface="Aptos" panose="020B0004020202020204" pitchFamily="34" charset="0"/>
                                <a:cs typeface="Times New Roman" panose="02020603050405020304" pitchFamily="18" charset="0"/>
                              </a:rPr>
                              <m:t>.</m:t>
                            </m:r>
                          </m:e>
                        </m:mr>
                        <m:mr>
                          <m:e/>
                          <m:e>
                            <m:r>
                              <a:rPr lang="en-US" sz="1800" b="0" i="1" smtClean="0">
                                <a:effectLst/>
                                <a:latin typeface="Cambria Math" panose="02040503050406030204" pitchFamily="18" charset="0"/>
                                <a:ea typeface="Aptos" panose="020B0004020202020204" pitchFamily="34" charset="0"/>
                                <a:cs typeface="Arial" panose="020B0604020202020204" pitchFamily="34" charset="0"/>
                              </a:rPr>
                              <m:t>                         </m:t>
                            </m:r>
                            <m:r>
                              <a:rPr lang="en-US" sz="1800" i="1">
                                <a:effectLst/>
                                <a:latin typeface="Cambria Math" panose="02040503050406030204" pitchFamily="18" charset="0"/>
                                <a:ea typeface="Aptos" panose="020B0004020202020204" pitchFamily="34" charset="0"/>
                                <a:cs typeface="Arial" panose="020B0604020202020204" pitchFamily="34" charset="0"/>
                              </a:rPr>
                              <m:t> </m:t>
                            </m:r>
                            <m:r>
                              <a:rPr lang="en-US" sz="1800">
                                <a:effectLst/>
                                <a:latin typeface="Cambria Math" panose="02040503050406030204" pitchFamily="18" charset="0"/>
                                <a:ea typeface="Aptos" panose="020B0004020202020204" pitchFamily="34" charset="0"/>
                                <a:cs typeface="Arial" panose="020B0604020202020204" pitchFamily="34" charset="0"/>
                              </a:rPr>
                              <m:t>+0.20</m:t>
                            </m:r>
                            <m:sSup>
                              <m:sSupPr>
                                <m:ctrlPr>
                                  <a:rPr lang="en-US" sz="1800" i="1">
                                    <a:effectLst/>
                                    <a:latin typeface="Cambria Math" panose="02040503050406030204" pitchFamily="18" charset="0"/>
                                    <a:ea typeface="Aptos" panose="020B0004020202020204" pitchFamily="34" charset="0"/>
                                    <a:cs typeface="Arial" panose="020B0604020202020204" pitchFamily="34" charset="0"/>
                                  </a:rPr>
                                </m:ctrlPr>
                              </m:sSupPr>
                              <m:e>
                                <m:r>
                                  <a:rPr lang="en-US" sz="1800" i="1">
                                    <a:effectLst/>
                                    <a:latin typeface="Cambria Math" panose="02040503050406030204" pitchFamily="18" charset="0"/>
                                    <a:ea typeface="Aptos" panose="020B0004020202020204" pitchFamily="34" charset="0"/>
                                    <a:cs typeface="Arial" panose="020B0604020202020204" pitchFamily="34" charset="0"/>
                                  </a:rPr>
                                  <m:t>𝑒</m:t>
                                </m:r>
                              </m:e>
                              <m:sup>
                                <m:r>
                                  <a:rPr lang="en-US" sz="1800" i="1">
                                    <a:effectLst/>
                                    <a:latin typeface="Cambria Math" panose="02040503050406030204" pitchFamily="18" charset="0"/>
                                    <a:ea typeface="Aptos" panose="020B0004020202020204" pitchFamily="34" charset="0"/>
                                    <a:cs typeface="Arial" panose="020B0604020202020204" pitchFamily="34" charset="0"/>
                                  </a:rPr>
                                  <m:t>−</m:t>
                                </m:r>
                                <m:f>
                                  <m:fPr>
                                    <m:ctrlPr>
                                      <a:rPr lang="en-US" sz="1800" i="1">
                                        <a:effectLst/>
                                        <a:latin typeface="Cambria Math" panose="02040503050406030204" pitchFamily="18" charset="0"/>
                                        <a:ea typeface="Aptos" panose="020B0004020202020204" pitchFamily="34" charset="0"/>
                                        <a:cs typeface="Arial" panose="020B0604020202020204" pitchFamily="34" charset="0"/>
                                      </a:rPr>
                                    </m:ctrlPr>
                                  </m:fPr>
                                  <m:num>
                                    <m:d>
                                      <m:dPr>
                                        <m:begChr m:val="|"/>
                                        <m:endChr m:val="|"/>
                                        <m:ctrlPr>
                                          <a:rPr lang="en-US" sz="1800" i="1">
                                            <a:effectLst/>
                                            <a:latin typeface="Cambria Math" panose="02040503050406030204" pitchFamily="18" charset="0"/>
                                            <a:ea typeface="Aptos" panose="020B0004020202020204" pitchFamily="34" charset="0"/>
                                            <a:cs typeface="Arial" panose="020B0604020202020204" pitchFamily="34" charset="0"/>
                                          </a:rPr>
                                        </m:ctrlPr>
                                      </m:dPr>
                                      <m:e>
                                        <m:d>
                                          <m:dPr>
                                            <m:ctrlPr>
                                              <a:rPr lang="en-US" sz="1800" i="1">
                                                <a:effectLst/>
                                                <a:latin typeface="Cambria Math" panose="02040503050406030204" pitchFamily="18" charset="0"/>
                                                <a:ea typeface="Aptos" panose="020B0004020202020204" pitchFamily="34" charset="0"/>
                                                <a:cs typeface="Arial" panose="020B0604020202020204" pitchFamily="34" charset="0"/>
                                              </a:rPr>
                                            </m:ctrlPr>
                                          </m:dPr>
                                          <m:e>
                                            <m:sSub>
                                              <m:sSubPr>
                                                <m:ctrlPr>
                                                  <a:rPr lang="en-US" sz="1800" i="1">
                                                    <a:effectLst/>
                                                    <a:latin typeface="Cambria Math" panose="02040503050406030204" pitchFamily="18" charset="0"/>
                                                    <a:ea typeface="Aptos" panose="020B0004020202020204" pitchFamily="34" charset="0"/>
                                                    <a:cs typeface="Arial" panose="020B0604020202020204" pitchFamily="34" charset="0"/>
                                                  </a:rPr>
                                                </m:ctrlPr>
                                              </m:sSubPr>
                                              <m:e>
                                                <m:r>
                                                  <a:rPr lang="en-US" sz="1800" i="1">
                                                    <a:effectLst/>
                                                    <a:latin typeface="Cambria Math" panose="02040503050406030204" pitchFamily="18" charset="0"/>
                                                    <a:ea typeface="Aptos" panose="020B0004020202020204" pitchFamily="34" charset="0"/>
                                                    <a:cs typeface="Arial" panose="020B0604020202020204" pitchFamily="34" charset="0"/>
                                                  </a:rPr>
                                                  <m:t>𝑇</m:t>
                                                </m:r>
                                              </m:e>
                                              <m:sub>
                                                <m:r>
                                                  <m:rPr>
                                                    <m:sty m:val="p"/>
                                                  </m:rPr>
                                                  <a:rPr lang="en-US" sz="1800">
                                                    <a:effectLst/>
                                                    <a:latin typeface="Cambria Math" panose="02040503050406030204" pitchFamily="18" charset="0"/>
                                                    <a:ea typeface="Aptos" panose="020B0004020202020204" pitchFamily="34" charset="0"/>
                                                    <a:cs typeface="Arial" panose="020B0604020202020204" pitchFamily="34" charset="0"/>
                                                  </a:rPr>
                                                  <m:t>min</m:t>
                                                </m:r>
                                              </m:sub>
                                            </m:sSub>
                                            <m:r>
                                              <a:rPr lang="en-US" sz="1800">
                                                <a:effectLst/>
                                                <a:latin typeface="Cambria Math" panose="02040503050406030204" pitchFamily="18" charset="0"/>
                                                <a:ea typeface="Aptos" panose="020B0004020202020204" pitchFamily="34" charset="0"/>
                                                <a:cs typeface="Arial" panose="020B0604020202020204" pitchFamily="34" charset="0"/>
                                              </a:rPr>
                                              <m:t>+</m:t>
                                            </m:r>
                                            <m:sSub>
                                              <m:sSubPr>
                                                <m:ctrlPr>
                                                  <a:rPr lang="en-US" sz="1800" i="1">
                                                    <a:effectLst/>
                                                    <a:latin typeface="Cambria Math" panose="02040503050406030204" pitchFamily="18" charset="0"/>
                                                    <a:ea typeface="Aptos" panose="020B0004020202020204" pitchFamily="34" charset="0"/>
                                                    <a:cs typeface="Arial" panose="020B0604020202020204" pitchFamily="34" charset="0"/>
                                                  </a:rPr>
                                                </m:ctrlPr>
                                              </m:sSubPr>
                                              <m:e>
                                                <m:r>
                                                  <a:rPr lang="en-US" sz="1800" i="1">
                                                    <a:effectLst/>
                                                    <a:latin typeface="Cambria Math" panose="02040503050406030204" pitchFamily="18" charset="0"/>
                                                    <a:ea typeface="Aptos" panose="020B0004020202020204" pitchFamily="34" charset="0"/>
                                                    <a:cs typeface="Arial" panose="020B0604020202020204" pitchFamily="34" charset="0"/>
                                                  </a:rPr>
                                                  <m:t>𝑇</m:t>
                                                </m:r>
                                              </m:e>
                                              <m:sub>
                                                <m:r>
                                                  <m:rPr>
                                                    <m:sty m:val="p"/>
                                                  </m:rPr>
                                                  <a:rPr lang="en-US" sz="1800">
                                                    <a:effectLst/>
                                                    <a:latin typeface="Cambria Math" panose="02040503050406030204" pitchFamily="18" charset="0"/>
                                                    <a:ea typeface="Aptos" panose="020B0004020202020204" pitchFamily="34" charset="0"/>
                                                    <a:cs typeface="Arial" panose="020B0604020202020204" pitchFamily="34" charset="0"/>
                                                  </a:rPr>
                                                  <m:t>max</m:t>
                                                </m:r>
                                              </m:sub>
                                            </m:sSub>
                                          </m:e>
                                        </m:d>
                                        <m:r>
                                          <a:rPr lang="en-US" sz="1800">
                                            <a:effectLst/>
                                            <a:latin typeface="Cambria Math" panose="02040503050406030204" pitchFamily="18" charset="0"/>
                                            <a:ea typeface="Aptos" panose="020B0004020202020204" pitchFamily="34" charset="0"/>
                                            <a:cs typeface="Arial" panose="020B0604020202020204" pitchFamily="34" charset="0"/>
                                          </a:rPr>
                                          <m:t>/2</m:t>
                                        </m:r>
                                      </m:e>
                                    </m:d>
                                  </m:num>
                                  <m:den>
                                    <m:sSub>
                                      <m:sSubPr>
                                        <m:ctrlPr>
                                          <a:rPr lang="en-US" sz="1800" i="1">
                                            <a:effectLst/>
                                            <a:latin typeface="Cambria Math" panose="02040503050406030204" pitchFamily="18" charset="0"/>
                                            <a:ea typeface="Aptos" panose="020B0004020202020204" pitchFamily="34" charset="0"/>
                                            <a:cs typeface="Arial" panose="020B0604020202020204" pitchFamily="34" charset="0"/>
                                          </a:rPr>
                                        </m:ctrlPr>
                                      </m:sSubPr>
                                      <m:e>
                                        <m:r>
                                          <a:rPr lang="en-US" sz="1800" i="1">
                                            <a:effectLst/>
                                            <a:latin typeface="Cambria Math" panose="02040503050406030204" pitchFamily="18" charset="0"/>
                                            <a:ea typeface="Aptos" panose="020B0004020202020204" pitchFamily="34" charset="0"/>
                                            <a:cs typeface="Arial" panose="020B0604020202020204" pitchFamily="34" charset="0"/>
                                          </a:rPr>
                                          <m:t>𝑡</m:t>
                                        </m:r>
                                      </m:e>
                                      <m:sub>
                                        <m:r>
                                          <a:rPr lang="en-US" sz="1800" i="1">
                                            <a:effectLst/>
                                            <a:latin typeface="Cambria Math" panose="02040503050406030204" pitchFamily="18" charset="0"/>
                                            <a:ea typeface="Aptos" panose="020B0004020202020204" pitchFamily="34" charset="0"/>
                                            <a:cs typeface="Arial" panose="020B0604020202020204" pitchFamily="34" charset="0"/>
                                          </a:rPr>
                                          <m:t>𝑖</m:t>
                                        </m:r>
                                      </m:sub>
                                    </m:sSub>
                                  </m:den>
                                </m:f>
                              </m:sup>
                            </m:sSup>
                          </m:e>
                          <m:e>
                            <m:r>
                              <a:rPr lang="en-US" sz="1800" i="1">
                                <a:effectLst/>
                                <a:latin typeface="Cambria Math" panose="02040503050406030204" pitchFamily="18" charset="0"/>
                                <a:ea typeface="Aptos" panose="020B0004020202020204" pitchFamily="34" charset="0"/>
                                <a:cs typeface="Arial" panose="020B0604020202020204" pitchFamily="34" charset="0"/>
                              </a:rPr>
                              <m:t>        </m:t>
                            </m:r>
                          </m:e>
                          <m:e/>
                          <m:e>
                            <m:r>
                              <m:rPr>
                                <m:nor/>
                              </m:rPr>
                              <a:rPr lang="en-US" sz="1800" i="1">
                                <a:effectLst/>
                                <a:latin typeface="Times New Roman" panose="02020603050405020304" pitchFamily="18" charset="0"/>
                                <a:ea typeface="Aptos" panose="020B0004020202020204" pitchFamily="34" charset="0"/>
                                <a:cs typeface="Times New Roman" panose="02020603050405020304" pitchFamily="18" charset="0"/>
                              </a:rPr>
                              <m:t> </m:t>
                            </m:r>
                            <m:r>
                              <m:rPr>
                                <m:nor/>
                              </m:rPr>
                              <a:rPr lang="en-US" sz="1800">
                                <a:effectLst/>
                                <a:latin typeface="Times New Roman" panose="02020603050405020304" pitchFamily="18" charset="0"/>
                                <a:ea typeface="Aptos" panose="020B0004020202020204" pitchFamily="34" charset="0"/>
                                <a:cs typeface="Times New Roman" panose="02020603050405020304" pitchFamily="18" charset="0"/>
                              </a:rPr>
                              <m:t>(</m:t>
                            </m:r>
                            <m:r>
                              <m:rPr>
                                <m:nor/>
                              </m:rPr>
                              <a:rPr lang="en-US" sz="1800">
                                <a:effectLst/>
                                <a:latin typeface="Times New Roman" panose="02020603050405020304" pitchFamily="18" charset="0"/>
                                <a:ea typeface="Aptos" panose="020B0004020202020204" pitchFamily="34" charset="0"/>
                                <a:cs typeface="Times New Roman" panose="02020603050405020304" pitchFamily="18" charset="0"/>
                              </a:rPr>
                              <m:t>temperature</m:t>
                            </m:r>
                            <m:r>
                              <m:rPr>
                                <m:nor/>
                              </m:rPr>
                              <a:rPr lang="en-US" sz="1800">
                                <a:effectLst/>
                                <a:latin typeface="Times New Roman" panose="02020603050405020304" pitchFamily="18" charset="0"/>
                                <a:ea typeface="Aptos" panose="020B0004020202020204" pitchFamily="34" charset="0"/>
                                <a:cs typeface="Times New Roman" panose="02020603050405020304" pitchFamily="18" charset="0"/>
                              </a:rPr>
                              <m:t> </m:t>
                            </m:r>
                            <m:r>
                              <m:rPr>
                                <m:nor/>
                              </m:rPr>
                              <a:rPr lang="en-US" sz="1800">
                                <a:effectLst/>
                                <a:latin typeface="Times New Roman" panose="02020603050405020304" pitchFamily="18" charset="0"/>
                                <a:ea typeface="Aptos" panose="020B0004020202020204" pitchFamily="34" charset="0"/>
                                <a:cs typeface="Times New Roman" panose="02020603050405020304" pitchFamily="18" charset="0"/>
                              </a:rPr>
                              <m:t>tolerance</m:t>
                            </m:r>
                            <m:r>
                              <m:rPr>
                                <m:nor/>
                              </m:rPr>
                              <a:rPr lang="en-US" sz="1800">
                                <a:effectLst/>
                                <a:latin typeface="Times New Roman" panose="02020603050405020304" pitchFamily="18" charset="0"/>
                                <a:ea typeface="Aptos" panose="020B0004020202020204" pitchFamily="34" charset="0"/>
                                <a:cs typeface="Times New Roman" panose="02020603050405020304" pitchFamily="18" charset="0"/>
                              </a:rPr>
                              <m:t>)</m:t>
                            </m:r>
                            <m:r>
                              <m:rPr>
                                <m:nor/>
                              </m:rPr>
                              <a:rPr lang="en-US" sz="1800" b="0" i="1" smtClean="0">
                                <a:effectLst/>
                                <a:latin typeface="Times New Roman" panose="02020603050405020304" pitchFamily="18" charset="0"/>
                                <a:ea typeface="Aptos" panose="020B0004020202020204" pitchFamily="34" charset="0"/>
                                <a:cs typeface="Times New Roman" panose="02020603050405020304" pitchFamily="18" charset="0"/>
                              </a:rPr>
                              <m:t> −</m:t>
                            </m:r>
                            <m:r>
                              <m:rPr>
                                <m:nor/>
                              </m:rPr>
                              <a:rPr lang="en-US" i="1" smtClean="0">
                                <a:solidFill>
                                  <a:srgbClr val="FF0000"/>
                                </a:solidFill>
                                <a:latin typeface="Times New Roman" panose="02020603050405020304" pitchFamily="18" charset="0"/>
                                <a:ea typeface="Aptos" panose="020B0004020202020204" pitchFamily="34" charset="0"/>
                                <a:cs typeface="Times New Roman" panose="02020603050405020304" pitchFamily="18" charset="0"/>
                              </a:rPr>
                              <m:t>the</m:t>
                            </m:r>
                            <m:r>
                              <m:rPr>
                                <m:nor/>
                              </m:rPr>
                              <a:rPr lang="en-US" i="1" smtClean="0">
                                <a:solidFill>
                                  <a:srgbClr val="FF0000"/>
                                </a:solidFill>
                                <a:latin typeface="Times New Roman" panose="02020603050405020304" pitchFamily="18" charset="0"/>
                                <a:ea typeface="Aptos" panose="020B0004020202020204" pitchFamily="34" charset="0"/>
                                <a:cs typeface="Times New Roman" panose="02020603050405020304" pitchFamily="18" charset="0"/>
                              </a:rPr>
                              <m:t> </m:t>
                            </m:r>
                            <m:r>
                              <m:rPr>
                                <m:nor/>
                              </m:rPr>
                              <a:rPr lang="en-US" i="1" smtClean="0">
                                <a:solidFill>
                                  <a:srgbClr val="FF0000"/>
                                </a:solidFill>
                                <a:latin typeface="Times New Roman" panose="02020603050405020304" pitchFamily="18" charset="0"/>
                                <a:ea typeface="Aptos" panose="020B0004020202020204" pitchFamily="34" charset="0"/>
                                <a:cs typeface="Times New Roman" panose="02020603050405020304" pitchFamily="18" charset="0"/>
                              </a:rPr>
                              <m:t>thermal</m:t>
                            </m:r>
                            <m:r>
                              <m:rPr>
                                <m:nor/>
                              </m:rPr>
                              <a:rPr lang="en-US" i="1" smtClean="0">
                                <a:solidFill>
                                  <a:srgbClr val="FF0000"/>
                                </a:solidFill>
                                <a:latin typeface="Times New Roman" panose="02020603050405020304" pitchFamily="18" charset="0"/>
                                <a:ea typeface="Aptos" panose="020B0004020202020204" pitchFamily="34" charset="0"/>
                                <a:cs typeface="Times New Roman" panose="02020603050405020304" pitchFamily="18" charset="0"/>
                              </a:rPr>
                              <m:t> </m:t>
                            </m:r>
                            <m:r>
                              <m:rPr>
                                <m:nor/>
                              </m:rPr>
                              <a:rPr lang="en-US" i="1" smtClean="0">
                                <a:solidFill>
                                  <a:srgbClr val="FF0000"/>
                                </a:solidFill>
                                <a:latin typeface="Times New Roman" panose="02020603050405020304" pitchFamily="18" charset="0"/>
                                <a:ea typeface="Aptos" panose="020B0004020202020204" pitchFamily="34" charset="0"/>
                                <a:cs typeface="Times New Roman" panose="02020603050405020304" pitchFamily="18" charset="0"/>
                              </a:rPr>
                              <m:t>adaptability</m:t>
                            </m:r>
                            <m:r>
                              <m:rPr>
                                <m:nor/>
                              </m:rPr>
                              <a:rPr lang="en-US" i="1" smtClean="0">
                                <a:solidFill>
                                  <a:srgbClr val="FF0000"/>
                                </a:solidFill>
                                <a:latin typeface="Times New Roman" panose="02020603050405020304" pitchFamily="18" charset="0"/>
                                <a:ea typeface="Aptos" panose="020B0004020202020204" pitchFamily="34" charset="0"/>
                                <a:cs typeface="Times New Roman" panose="02020603050405020304" pitchFamily="18" charset="0"/>
                              </a:rPr>
                              <m:t> </m:t>
                            </m:r>
                            <m:r>
                              <m:rPr>
                                <m:nor/>
                              </m:rPr>
                              <a:rPr lang="en-US" i="1" smtClean="0">
                                <a:solidFill>
                                  <a:srgbClr val="FF0000"/>
                                </a:solidFill>
                                <a:latin typeface="Times New Roman" panose="02020603050405020304" pitchFamily="18" charset="0"/>
                                <a:ea typeface="Aptos" panose="020B0004020202020204" pitchFamily="34" charset="0"/>
                                <a:cs typeface="Times New Roman" panose="02020603050405020304" pitchFamily="18" charset="0"/>
                              </a:rPr>
                              <m:t>equation</m:t>
                            </m:r>
                            <m:r>
                              <a:rPr lang="en-US" b="0" i="1" smtClean="0">
                                <a:solidFill>
                                  <a:srgbClr val="FF0000"/>
                                </a:solidFill>
                                <a:latin typeface="Cambria Math" panose="02040503050406030204" pitchFamily="18" charset="0"/>
                                <a:ea typeface="Aptos" panose="020B0004020202020204" pitchFamily="34" charset="0"/>
                                <a:cs typeface="Times New Roman" panose="02020603050405020304" pitchFamily="18" charset="0"/>
                              </a:rPr>
                              <m:t>.</m:t>
                            </m:r>
                          </m:e>
                        </m:mr>
                        <m:mr>
                          <m:e/>
                          <m:e>
                            <m:r>
                              <a:rPr lang="en-US" sz="1800">
                                <a:effectLst/>
                                <a:latin typeface="Cambria Math" panose="02040503050406030204" pitchFamily="18" charset="0"/>
                                <a:ea typeface="Aptos" panose="020B0004020202020204" pitchFamily="34" charset="0"/>
                                <a:cs typeface="Arial" panose="020B0604020202020204" pitchFamily="34" charset="0"/>
                              </a:rPr>
                              <m:t>+0.10</m:t>
                            </m:r>
                            <m:f>
                              <m:fPr>
                                <m:ctrlPr>
                                  <a:rPr lang="en-US" sz="1800" i="1">
                                    <a:effectLst/>
                                    <a:latin typeface="Cambria Math" panose="02040503050406030204" pitchFamily="18" charset="0"/>
                                    <a:ea typeface="Aptos" panose="020B0004020202020204" pitchFamily="34" charset="0"/>
                                    <a:cs typeface="Arial" panose="020B0604020202020204" pitchFamily="34" charset="0"/>
                                  </a:rPr>
                                </m:ctrlPr>
                              </m:fPr>
                              <m:num>
                                <m:sSub>
                                  <m:sSubPr>
                                    <m:ctrlPr>
                                      <a:rPr lang="en-US" sz="1800" i="1">
                                        <a:effectLst/>
                                        <a:latin typeface="Cambria Math" panose="02040503050406030204" pitchFamily="18" charset="0"/>
                                        <a:ea typeface="Aptos" panose="020B0004020202020204" pitchFamily="34" charset="0"/>
                                        <a:cs typeface="Arial" panose="020B0604020202020204" pitchFamily="34" charset="0"/>
                                      </a:rPr>
                                    </m:ctrlPr>
                                  </m:sSubPr>
                                  <m:e>
                                    <m:r>
                                      <a:rPr lang="en-US" sz="1800" i="1">
                                        <a:effectLst/>
                                        <a:latin typeface="Cambria Math" panose="02040503050406030204" pitchFamily="18" charset="0"/>
                                        <a:ea typeface="Aptos" panose="020B0004020202020204" pitchFamily="34" charset="0"/>
                                        <a:cs typeface="Arial" panose="020B0604020202020204" pitchFamily="34" charset="0"/>
                                      </a:rPr>
                                      <m:t>𝑠</m:t>
                                    </m:r>
                                  </m:e>
                                  <m:sub>
                                    <m:r>
                                      <a:rPr lang="en-US" sz="1800" i="1">
                                        <a:effectLst/>
                                        <a:latin typeface="Cambria Math" panose="02040503050406030204" pitchFamily="18" charset="0"/>
                                        <a:ea typeface="Aptos" panose="020B0004020202020204" pitchFamily="34" charset="0"/>
                                        <a:cs typeface="Arial" panose="020B0604020202020204" pitchFamily="34" charset="0"/>
                                      </a:rPr>
                                      <m:t>𝑖</m:t>
                                    </m:r>
                                  </m:sub>
                                </m:sSub>
                              </m:num>
                              <m:den>
                                <m:r>
                                  <a:rPr lang="en-US" sz="1800" i="1">
                                    <a:effectLst/>
                                    <a:latin typeface="Cambria Math" panose="02040503050406030204" pitchFamily="18" charset="0"/>
                                    <a:ea typeface="Aptos" panose="020B0004020202020204" pitchFamily="34" charset="0"/>
                                    <a:cs typeface="Arial" panose="020B0604020202020204" pitchFamily="34" charset="0"/>
                                  </a:rPr>
                                  <m:t>𝐷</m:t>
                                </m:r>
                              </m:den>
                            </m:f>
                          </m:e>
                          <m:e>
                            <m:r>
                              <a:rPr lang="en-US" sz="1800" i="1">
                                <a:effectLst/>
                                <a:latin typeface="Cambria Math" panose="02040503050406030204" pitchFamily="18" charset="0"/>
                                <a:ea typeface="Aptos" panose="020B0004020202020204" pitchFamily="34" charset="0"/>
                                <a:cs typeface="Arial" panose="020B0604020202020204" pitchFamily="34" charset="0"/>
                              </a:rPr>
                              <m:t>        </m:t>
                            </m:r>
                          </m:e>
                          <m:e/>
                          <m:e>
                            <m:r>
                              <m:rPr>
                                <m:nor/>
                              </m:rPr>
                              <a:rPr lang="en-US" sz="1800" i="1">
                                <a:effectLst/>
                                <a:latin typeface="Times New Roman" panose="02020603050405020304" pitchFamily="18" charset="0"/>
                                <a:ea typeface="Aptos" panose="020B0004020202020204" pitchFamily="34" charset="0"/>
                                <a:cs typeface="Times New Roman" panose="02020603050405020304" pitchFamily="18" charset="0"/>
                              </a:rPr>
                              <m:t> </m:t>
                            </m:r>
                            <m:r>
                              <m:rPr>
                                <m:nor/>
                              </m:rPr>
                              <a:rPr lang="en-US" sz="1800">
                                <a:effectLst/>
                                <a:latin typeface="Times New Roman" panose="02020603050405020304" pitchFamily="18" charset="0"/>
                                <a:ea typeface="Aptos" panose="020B0004020202020204" pitchFamily="34" charset="0"/>
                                <a:cs typeface="Times New Roman" panose="02020603050405020304" pitchFamily="18" charset="0"/>
                              </a:rPr>
                              <m:t>(</m:t>
                            </m:r>
                            <m:r>
                              <m:rPr>
                                <m:nor/>
                              </m:rPr>
                              <a:rPr lang="en-US" sz="1800">
                                <a:effectLst/>
                                <a:latin typeface="Times New Roman" panose="02020603050405020304" pitchFamily="18" charset="0"/>
                                <a:ea typeface="Aptos" panose="020B0004020202020204" pitchFamily="34" charset="0"/>
                                <a:cs typeface="Times New Roman" panose="02020603050405020304" pitchFamily="18" charset="0"/>
                              </a:rPr>
                              <m:t>stress</m:t>
                            </m:r>
                            <m:r>
                              <m:rPr>
                                <m:nor/>
                              </m:rPr>
                              <a:rPr lang="en-US" sz="1800">
                                <a:effectLst/>
                                <a:latin typeface="Times New Roman" panose="02020603050405020304" pitchFamily="18" charset="0"/>
                                <a:ea typeface="Aptos" panose="020B0004020202020204" pitchFamily="34" charset="0"/>
                                <a:cs typeface="Times New Roman" panose="02020603050405020304" pitchFamily="18" charset="0"/>
                              </a:rPr>
                              <m:t> </m:t>
                            </m:r>
                            <m:r>
                              <m:rPr>
                                <m:nor/>
                              </m:rPr>
                              <a:rPr lang="en-US" sz="1800">
                                <a:effectLst/>
                                <a:latin typeface="Times New Roman" panose="02020603050405020304" pitchFamily="18" charset="0"/>
                                <a:ea typeface="Aptos" panose="020B0004020202020204" pitchFamily="34" charset="0"/>
                                <a:cs typeface="Times New Roman" panose="02020603050405020304" pitchFamily="18" charset="0"/>
                              </a:rPr>
                              <m:t>and</m:t>
                            </m:r>
                            <m:r>
                              <m:rPr>
                                <m:nor/>
                              </m:rPr>
                              <a:rPr lang="en-US" sz="1800">
                                <a:effectLst/>
                                <a:latin typeface="Times New Roman" panose="02020603050405020304" pitchFamily="18" charset="0"/>
                                <a:ea typeface="Aptos" panose="020B0004020202020204" pitchFamily="34" charset="0"/>
                                <a:cs typeface="Times New Roman" panose="02020603050405020304" pitchFamily="18" charset="0"/>
                              </a:rPr>
                              <m:t> </m:t>
                            </m:r>
                            <m:r>
                              <m:rPr>
                                <m:nor/>
                              </m:rPr>
                              <a:rPr lang="en-US" sz="1800">
                                <a:effectLst/>
                                <a:latin typeface="Times New Roman" panose="02020603050405020304" pitchFamily="18" charset="0"/>
                                <a:ea typeface="Aptos" panose="020B0004020202020204" pitchFamily="34" charset="0"/>
                                <a:cs typeface="Times New Roman" panose="02020603050405020304" pitchFamily="18" charset="0"/>
                              </a:rPr>
                              <m:t>circadian</m:t>
                            </m:r>
                            <m:r>
                              <m:rPr>
                                <m:nor/>
                              </m:rPr>
                              <a:rPr lang="en-US" sz="1800">
                                <a:effectLst/>
                                <a:latin typeface="Times New Roman" panose="02020603050405020304" pitchFamily="18" charset="0"/>
                                <a:ea typeface="Aptos" panose="020B0004020202020204" pitchFamily="34" charset="0"/>
                                <a:cs typeface="Times New Roman" panose="02020603050405020304" pitchFamily="18" charset="0"/>
                              </a:rPr>
                              <m:t> </m:t>
                            </m:r>
                            <m:r>
                              <m:rPr>
                                <m:nor/>
                              </m:rPr>
                              <a:rPr lang="en-US" sz="1800">
                                <a:effectLst/>
                                <a:latin typeface="Times New Roman" panose="02020603050405020304" pitchFamily="18" charset="0"/>
                                <a:ea typeface="Aptos" panose="020B0004020202020204" pitchFamily="34" charset="0"/>
                                <a:cs typeface="Times New Roman" panose="02020603050405020304" pitchFamily="18" charset="0"/>
                              </a:rPr>
                              <m:t>adaptation</m:t>
                            </m:r>
                            <m:r>
                              <m:rPr>
                                <m:nor/>
                              </m:rPr>
                              <a:rPr lang="en-US" sz="1800">
                                <a:effectLst/>
                                <a:latin typeface="Times New Roman" panose="02020603050405020304" pitchFamily="18" charset="0"/>
                                <a:ea typeface="Aptos" panose="020B0004020202020204" pitchFamily="34" charset="0"/>
                                <a:cs typeface="Times New Roman" panose="02020603050405020304" pitchFamily="18" charset="0"/>
                              </a:rPr>
                              <m:t>)</m:t>
                            </m:r>
                            <m:r>
                              <m:rPr>
                                <m:nor/>
                              </m:rPr>
                              <a:rPr lang="en-US" sz="1800" b="0" i="1" smtClean="0">
                                <a:effectLst/>
                                <a:latin typeface="Times New Roman" panose="02020603050405020304" pitchFamily="18" charset="0"/>
                                <a:ea typeface="Aptos" panose="020B0004020202020204" pitchFamily="34" charset="0"/>
                                <a:cs typeface="Times New Roman" panose="02020603050405020304" pitchFamily="18" charset="0"/>
                              </a:rPr>
                              <m:t> −</m:t>
                            </m:r>
                            <m:r>
                              <m:rPr>
                                <m:nor/>
                              </m:rPr>
                              <a:rPr lang="en-US" i="1" smtClean="0">
                                <a:solidFill>
                                  <a:srgbClr val="FF0000"/>
                                </a:solidFill>
                                <a:latin typeface="Times New Roman" panose="02020603050405020304" pitchFamily="18" charset="0"/>
                                <a:ea typeface="Aptos" panose="020B0004020202020204" pitchFamily="34" charset="0"/>
                                <a:cs typeface="Times New Roman" panose="02020603050405020304" pitchFamily="18" charset="0"/>
                              </a:rPr>
                              <m:t>the</m:t>
                            </m:r>
                            <m:r>
                              <m:rPr>
                                <m:nor/>
                              </m:rPr>
                              <a:rPr lang="en-US" i="1" smtClean="0">
                                <a:solidFill>
                                  <a:srgbClr val="FF0000"/>
                                </a:solidFill>
                                <a:latin typeface="Times New Roman" panose="02020603050405020304" pitchFamily="18" charset="0"/>
                                <a:ea typeface="Aptos" panose="020B0004020202020204" pitchFamily="34" charset="0"/>
                                <a:cs typeface="Times New Roman" panose="02020603050405020304" pitchFamily="18" charset="0"/>
                              </a:rPr>
                              <m:t> </m:t>
                            </m:r>
                            <m:r>
                              <m:rPr>
                                <m:nor/>
                              </m:rPr>
                              <a:rPr lang="en-US" i="1" smtClean="0">
                                <a:solidFill>
                                  <a:srgbClr val="FF0000"/>
                                </a:solidFill>
                                <a:latin typeface="Times New Roman" panose="02020603050405020304" pitchFamily="18" charset="0"/>
                                <a:ea typeface="Aptos" panose="020B0004020202020204" pitchFamily="34" charset="0"/>
                                <a:cs typeface="Times New Roman" panose="02020603050405020304" pitchFamily="18" charset="0"/>
                              </a:rPr>
                              <m:t>circadian</m:t>
                            </m:r>
                            <m:r>
                              <m:rPr>
                                <m:nor/>
                              </m:rPr>
                              <a:rPr lang="en-US" i="1" smtClean="0">
                                <a:solidFill>
                                  <a:srgbClr val="FF0000"/>
                                </a:solidFill>
                                <a:latin typeface="Times New Roman" panose="02020603050405020304" pitchFamily="18" charset="0"/>
                                <a:ea typeface="Aptos" panose="020B0004020202020204" pitchFamily="34" charset="0"/>
                                <a:cs typeface="Times New Roman" panose="02020603050405020304" pitchFamily="18" charset="0"/>
                              </a:rPr>
                              <m:t> </m:t>
                            </m:r>
                            <m:r>
                              <m:rPr>
                                <m:nor/>
                              </m:rPr>
                              <a:rPr lang="en-US" i="1" smtClean="0">
                                <a:solidFill>
                                  <a:srgbClr val="FF0000"/>
                                </a:solidFill>
                                <a:latin typeface="Times New Roman" panose="02020603050405020304" pitchFamily="18" charset="0"/>
                                <a:ea typeface="Aptos" panose="020B0004020202020204" pitchFamily="34" charset="0"/>
                                <a:cs typeface="Times New Roman" panose="02020603050405020304" pitchFamily="18" charset="0"/>
                              </a:rPr>
                              <m:t>stress</m:t>
                            </m:r>
                            <m:r>
                              <m:rPr>
                                <m:nor/>
                              </m:rPr>
                              <a:rPr lang="en-US" i="1" smtClean="0">
                                <a:solidFill>
                                  <a:srgbClr val="FF0000"/>
                                </a:solidFill>
                                <a:latin typeface="Times New Roman" panose="02020603050405020304" pitchFamily="18" charset="0"/>
                                <a:ea typeface="Aptos" panose="020B0004020202020204" pitchFamily="34" charset="0"/>
                                <a:cs typeface="Times New Roman" panose="02020603050405020304" pitchFamily="18" charset="0"/>
                              </a:rPr>
                              <m:t> </m:t>
                            </m:r>
                            <m:r>
                              <m:rPr>
                                <m:nor/>
                              </m:rPr>
                              <a:rPr lang="en-US" i="1" smtClean="0">
                                <a:solidFill>
                                  <a:srgbClr val="FF0000"/>
                                </a:solidFill>
                                <a:latin typeface="Times New Roman" panose="02020603050405020304" pitchFamily="18" charset="0"/>
                                <a:ea typeface="Aptos" panose="020B0004020202020204" pitchFamily="34" charset="0"/>
                                <a:cs typeface="Times New Roman" panose="02020603050405020304" pitchFamily="18" charset="0"/>
                              </a:rPr>
                              <m:t>equation</m:t>
                            </m:r>
                            <m:r>
                              <m:rPr>
                                <m:nor/>
                              </m:rPr>
                              <a:rPr lang="en-US" i="1" smtClean="0">
                                <a:solidFill>
                                  <a:srgbClr val="FF0000"/>
                                </a:solidFill>
                                <a:latin typeface="Times New Roman" panose="02020603050405020304" pitchFamily="18" charset="0"/>
                                <a:ea typeface="Aptos" panose="020B0004020202020204" pitchFamily="34" charset="0"/>
                                <a:cs typeface="Times New Roman" panose="02020603050405020304" pitchFamily="18" charset="0"/>
                              </a:rPr>
                              <m:t>.</m:t>
                            </m:r>
                          </m:e>
                        </m:mr>
                      </m:m>
                    </m:oMath>
                  </m:oMathPara>
                </a14:m>
                <a:endParaRPr lang="en-US" sz="1800" dirty="0">
                  <a:effectLst/>
                  <a:latin typeface="Times New Roman" panose="02020603050405020304" pitchFamily="18" charset="0"/>
                  <a:ea typeface="Aptos" panose="020B0004020202020204" pitchFamily="34" charset="0"/>
                  <a:cs typeface="Times New Roman" panose="02020603050405020304" pitchFamily="18" charset="0"/>
                </a:endParaRPr>
              </a:p>
              <a:p>
                <a:pPr marL="285750" marR="0" indent="-285750" algn="just">
                  <a:spcBef>
                    <a:spcPts val="0"/>
                  </a:spcBef>
                  <a:spcAft>
                    <a:spcPts val="1100"/>
                  </a:spcAft>
                  <a:buFont typeface="Arial" panose="020B0604020202020204" pitchFamily="34" charset="0"/>
                  <a:buChar char="•"/>
                </a:pPr>
                <a:r>
                  <a:rPr lang="en-US" sz="1800" dirty="0">
                    <a:effectLst/>
                    <a:latin typeface="Times New Roman" panose="02020603050405020304" pitchFamily="18" charset="0"/>
                    <a:ea typeface="Aptos" panose="020B0004020202020204" pitchFamily="34" charset="0"/>
                    <a:cs typeface="Times New Roman" panose="02020603050405020304" pitchFamily="18" charset="0"/>
                  </a:rPr>
                  <a:t>The result </a:t>
                </a:r>
                <a14:m>
                  <m:oMath xmlns:m="http://schemas.openxmlformats.org/officeDocument/2006/math">
                    <m:r>
                      <a:rPr lang="en-US" sz="1800" i="1">
                        <a:effectLst/>
                        <a:latin typeface="Cambria Math" panose="02040503050406030204" pitchFamily="18" charset="0"/>
                        <a:ea typeface="Aptos" panose="020B0004020202020204" pitchFamily="34" charset="0"/>
                        <a:cs typeface="Arial" panose="020B0604020202020204" pitchFamily="34" charset="0"/>
                      </a:rPr>
                      <m:t>𝐹</m:t>
                    </m:r>
                    <m:d>
                      <m:dPr>
                        <m:ctrlPr>
                          <a:rPr lang="en-US" sz="1800" i="1">
                            <a:effectLst/>
                            <a:latin typeface="Cambria Math" panose="02040503050406030204" pitchFamily="18" charset="0"/>
                            <a:ea typeface="Aptos" panose="020B0004020202020204" pitchFamily="34" charset="0"/>
                            <a:cs typeface="Arial" panose="020B0604020202020204" pitchFamily="34" charset="0"/>
                          </a:rPr>
                        </m:ctrlPr>
                      </m:dPr>
                      <m:e>
                        <m:sSub>
                          <m:sSubPr>
                            <m:ctrlPr>
                              <a:rPr lang="en-US" sz="1800" i="1">
                                <a:effectLst/>
                                <a:latin typeface="Cambria Math" panose="02040503050406030204" pitchFamily="18" charset="0"/>
                                <a:ea typeface="Aptos" panose="020B0004020202020204" pitchFamily="34" charset="0"/>
                                <a:cs typeface="Arial" panose="020B0604020202020204" pitchFamily="34" charset="0"/>
                              </a:rPr>
                            </m:ctrlPr>
                          </m:sSubPr>
                          <m:e>
                            <m:r>
                              <a:rPr lang="en-US" sz="1800" i="1">
                                <a:effectLst/>
                                <a:latin typeface="Cambria Math" panose="02040503050406030204" pitchFamily="18" charset="0"/>
                                <a:ea typeface="Aptos" panose="020B0004020202020204" pitchFamily="34" charset="0"/>
                                <a:cs typeface="Arial" panose="020B0604020202020204" pitchFamily="34" charset="0"/>
                              </a:rPr>
                              <m:t>𝑋</m:t>
                            </m:r>
                          </m:e>
                          <m:sub>
                            <m:r>
                              <a:rPr lang="en-US" sz="1800" i="1">
                                <a:effectLst/>
                                <a:latin typeface="Cambria Math" panose="02040503050406030204" pitchFamily="18" charset="0"/>
                                <a:ea typeface="Aptos" panose="020B0004020202020204" pitchFamily="34" charset="0"/>
                                <a:cs typeface="Arial" panose="020B0604020202020204" pitchFamily="34" charset="0"/>
                              </a:rPr>
                              <m:t>𝑖</m:t>
                            </m:r>
                          </m:sub>
                        </m:sSub>
                        <m:r>
                          <a:rPr lang="en-US" sz="1800">
                            <a:effectLst/>
                            <a:latin typeface="Cambria Math" panose="02040503050406030204" pitchFamily="18" charset="0"/>
                            <a:ea typeface="Aptos" panose="020B0004020202020204" pitchFamily="34" charset="0"/>
                            <a:cs typeface="Arial" panose="020B0604020202020204" pitchFamily="34" charset="0"/>
                          </a:rPr>
                          <m:t>,</m:t>
                        </m:r>
                        <m:r>
                          <a:rPr lang="en-US" sz="1800" i="1">
                            <a:effectLst/>
                            <a:latin typeface="Cambria Math" panose="02040503050406030204" pitchFamily="18" charset="0"/>
                            <a:ea typeface="Aptos" panose="020B0004020202020204" pitchFamily="34" charset="0"/>
                            <a:cs typeface="Arial" panose="020B0604020202020204" pitchFamily="34" charset="0"/>
                          </a:rPr>
                          <m:t>𝑃</m:t>
                        </m:r>
                      </m:e>
                    </m:d>
                    <m:r>
                      <a:rPr lang="en-US" sz="1800">
                        <a:effectLst/>
                        <a:latin typeface="Cambria Math" panose="02040503050406030204" pitchFamily="18" charset="0"/>
                        <a:ea typeface="Aptos" panose="020B0004020202020204" pitchFamily="34" charset="0"/>
                        <a:cs typeface="Arial" panose="020B0604020202020204" pitchFamily="34" charset="0"/>
                      </a:rPr>
                      <m:t>∈[0,1]</m:t>
                    </m:r>
                  </m:oMath>
                </a14:m>
                <a:r>
                  <a:rPr lang="en-US" sz="1800" dirty="0">
                    <a:effectLst/>
                    <a:latin typeface="Times New Roman" panose="02020603050405020304" pitchFamily="18" charset="0"/>
                    <a:ea typeface="Aptos" panose="020B0004020202020204" pitchFamily="34" charset="0"/>
                    <a:cs typeface="Times New Roman" panose="02020603050405020304" pitchFamily="18" charset="0"/>
                  </a:rPr>
                  <a:t> represents survival probability values closer to 1 indicate stronger adaptation.</a:t>
                </a:r>
              </a:p>
            </p:txBody>
          </p:sp>
        </mc:Choice>
        <mc:Fallback xmlns="">
          <p:sp>
            <p:nvSpPr>
              <p:cNvPr id="8" name="TextBox 7">
                <a:extLst>
                  <a:ext uri="{FF2B5EF4-FFF2-40B4-BE49-F238E27FC236}">
                    <a16:creationId xmlns:a16="http://schemas.microsoft.com/office/drawing/2014/main" id="{4D49EB8E-A484-903C-B6A3-B2E6E6421AB0}"/>
                  </a:ext>
                </a:extLst>
              </p:cNvPr>
              <p:cNvSpPr txBox="1">
                <a:spLocks noRot="1" noChangeAspect="1" noMove="1" noResize="1" noEditPoints="1" noAdjustHandles="1" noChangeArrowheads="1" noChangeShapeType="1" noTextEdit="1"/>
              </p:cNvSpPr>
              <p:nvPr/>
            </p:nvSpPr>
            <p:spPr>
              <a:xfrm>
                <a:off x="385763" y="1237249"/>
                <a:ext cx="11420474" cy="3794116"/>
              </a:xfrm>
              <a:prstGeom prst="rect">
                <a:avLst/>
              </a:prstGeom>
              <a:blipFill>
                <a:blip r:embed="rId5"/>
                <a:stretch>
                  <a:fillRect l="-427" t="-965" r="-1334" b="-1768"/>
                </a:stretch>
              </a:blipFill>
            </p:spPr>
            <p:txBody>
              <a:bodyPr/>
              <a:lstStyle/>
              <a:p>
                <a:r>
                  <a:rPr lang="en-US">
                    <a:noFill/>
                  </a:rPr>
                  <a:t> </a:t>
                </a:r>
              </a:p>
            </p:txBody>
          </p:sp>
        </mc:Fallback>
      </mc:AlternateContent>
    </p:spTree>
    <p:extLst>
      <p:ext uri="{BB962C8B-B14F-4D97-AF65-F5344CB8AC3E}">
        <p14:creationId xmlns:p14="http://schemas.microsoft.com/office/powerpoint/2010/main" val="24066231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6">
            <a:extLst>
              <a:ext uri="{FF2B5EF4-FFF2-40B4-BE49-F238E27FC236}">
                <a16:creationId xmlns:a16="http://schemas.microsoft.com/office/drawing/2014/main" id="{B363FA28-C2BD-0C73-44CA-D45AC311C083}"/>
              </a:ext>
            </a:extLst>
          </p:cNvPr>
          <p:cNvSpPr>
            <a:spLocks noGrp="1"/>
          </p:cNvSpPr>
          <p:nvPr>
            <p:ph type="sldNum" sz="quarter" idx="12"/>
          </p:nvPr>
        </p:nvSpPr>
        <p:spPr>
          <a:xfrm>
            <a:off x="8610600" y="6356350"/>
            <a:ext cx="2743200" cy="365125"/>
          </a:xfrm>
        </p:spPr>
        <p:txBody>
          <a:bodyPr/>
          <a:lstStyle/>
          <a:p>
            <a:fld id="{3A694A67-C786-4D0F-8D4E-38672C8D6A33}" type="slidenum">
              <a:rPr lang="en-US" sz="1800" b="1" smtClean="0">
                <a:solidFill>
                  <a:srgbClr val="FF0000"/>
                </a:solidFill>
              </a:rPr>
              <a:t>17</a:t>
            </a:fld>
            <a:endParaRPr lang="en-US" sz="1800" b="1" dirty="0">
              <a:solidFill>
                <a:srgbClr val="FF0000"/>
              </a:solidFill>
            </a:endParaRPr>
          </a:p>
        </p:txBody>
      </p:sp>
      <p:sp>
        <p:nvSpPr>
          <p:cNvPr id="2" name="TextBox 1">
            <a:extLst>
              <a:ext uri="{FF2B5EF4-FFF2-40B4-BE49-F238E27FC236}">
                <a16:creationId xmlns:a16="http://schemas.microsoft.com/office/drawing/2014/main" id="{FC73B943-1CDB-4224-99A3-F063231BCCE7}"/>
              </a:ext>
            </a:extLst>
          </p:cNvPr>
          <p:cNvSpPr txBox="1"/>
          <p:nvPr/>
        </p:nvSpPr>
        <p:spPr>
          <a:xfrm>
            <a:off x="214313" y="261938"/>
            <a:ext cx="11615737" cy="769441"/>
          </a:xfrm>
          <a:prstGeom prst="rect">
            <a:avLst/>
          </a:prstGeom>
          <a:noFill/>
        </p:spPr>
        <p:txBody>
          <a:bodyPr wrap="square" rtlCol="0">
            <a:spAutoFit/>
          </a:bodyPr>
          <a:lstStyle/>
          <a:p>
            <a:pPr marL="342900" indent="-342900">
              <a:buFont typeface="Arial" panose="020B0604020202020204" pitchFamily="34" charset="0"/>
              <a:buChar char="•"/>
            </a:pPr>
            <a:r>
              <a:rPr lang="en-US" sz="2400" b="1" dirty="0">
                <a:solidFill>
                  <a:srgbClr val="C00000"/>
                </a:solidFill>
                <a:latin typeface="Times New Roman" panose="02020603050405020304" pitchFamily="18" charset="0"/>
                <a:cs typeface="Times New Roman" panose="02020603050405020304" pitchFamily="18" charset="0"/>
              </a:rPr>
              <a:t>Optimization Problems</a:t>
            </a:r>
          </a:p>
          <a:p>
            <a:pPr marL="800100" lvl="1" indent="-342900">
              <a:buFont typeface="Wingdings" panose="05000000000000000000" pitchFamily="2" charset="2"/>
              <a:buChar char="v"/>
            </a:pPr>
            <a:r>
              <a:rPr lang="en-US" sz="2000" b="1" dirty="0">
                <a:solidFill>
                  <a:srgbClr val="002060"/>
                </a:solidFill>
                <a:latin typeface="Times New Roman" panose="02020603050405020304" pitchFamily="18" charset="0"/>
                <a:cs typeface="Times New Roman" panose="02020603050405020304" pitchFamily="18" charset="0"/>
              </a:rPr>
              <a:t>Exoplanetary Adaptation Simulation by Genetic Algorithm (GA)</a:t>
            </a:r>
          </a:p>
        </p:txBody>
      </p:sp>
      <p:pic>
        <p:nvPicPr>
          <p:cNvPr id="3" name="Picture 2">
            <a:extLst>
              <a:ext uri="{FF2B5EF4-FFF2-40B4-BE49-F238E27FC236}">
                <a16:creationId xmlns:a16="http://schemas.microsoft.com/office/drawing/2014/main" id="{0D32EC7B-E997-A219-149A-249B731844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5427" y="6240625"/>
            <a:ext cx="596573" cy="5965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descr="A colorful dna strand with text and icons&#10;&#10;AI-generated content may be incorrect.">
            <a:extLst>
              <a:ext uri="{FF2B5EF4-FFF2-40B4-BE49-F238E27FC236}">
                <a16:creationId xmlns:a16="http://schemas.microsoft.com/office/drawing/2014/main" id="{EAA8D868-FA60-1B38-A9C0-E086B2FC37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8800" y="20802"/>
            <a:ext cx="1473200" cy="828675"/>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AE5E5AE-8A0D-4A65-0217-2D0058010CFF}"/>
                  </a:ext>
                </a:extLst>
              </p:cNvPr>
              <p:cNvSpPr txBox="1"/>
              <p:nvPr/>
            </p:nvSpPr>
            <p:spPr>
              <a:xfrm>
                <a:off x="800100" y="1272515"/>
                <a:ext cx="10706100" cy="2834109"/>
              </a:xfrm>
              <a:prstGeom prst="rect">
                <a:avLst/>
              </a:prstGeom>
              <a:noFill/>
            </p:spPr>
            <p:txBody>
              <a:bodyPr wrap="square">
                <a:spAutoFit/>
              </a:bodyPr>
              <a:lstStyle/>
              <a:p>
                <a:pPr marR="0" lvl="0" rtl="0">
                  <a:spcBef>
                    <a:spcPts val="0"/>
                  </a:spcBef>
                  <a:spcAft>
                    <a:spcPts val="600"/>
                  </a:spcAft>
                  <a:tabLst>
                    <a:tab pos="685800" algn="l"/>
                  </a:tabLst>
                </a:pPr>
                <a:r>
                  <a:rPr lang="en-US" sz="1800" b="1" dirty="0">
                    <a:effectLst/>
                    <a:latin typeface="Times New Roman" panose="02020603050405020304" pitchFamily="18" charset="0"/>
                    <a:ea typeface="Aptos" panose="020B0004020202020204" pitchFamily="34" charset="0"/>
                    <a:cs typeface="Times New Roman" panose="02020603050405020304" pitchFamily="18" charset="0"/>
                  </a:rPr>
                  <a:t>Optimization and Evolution</a:t>
                </a:r>
              </a:p>
              <a:p>
                <a:pPr marL="285750" marR="0" indent="-285750">
                  <a:spcBef>
                    <a:spcPts val="0"/>
                  </a:spcBef>
                  <a:spcAft>
                    <a:spcPts val="1100"/>
                  </a:spcAft>
                  <a:buFont typeface="Arial" panose="020B0604020202020204" pitchFamily="34" charset="0"/>
                  <a:buChar char="•"/>
                </a:pPr>
                <a:r>
                  <a:rPr lang="en-US" sz="1800" dirty="0">
                    <a:effectLst/>
                    <a:latin typeface="Times New Roman" panose="02020603050405020304" pitchFamily="18" charset="0"/>
                    <a:ea typeface="Aptos" panose="020B0004020202020204" pitchFamily="34" charset="0"/>
                    <a:cs typeface="Times New Roman" panose="02020603050405020304" pitchFamily="18" charset="0"/>
                  </a:rPr>
                  <a:t>At each generation:</a:t>
                </a:r>
              </a:p>
              <a:p>
                <a:pPr marL="800100" lvl="1" indent="-342900">
                  <a:spcAft>
                    <a:spcPts val="600"/>
                  </a:spcAft>
                  <a:buFont typeface="+mj-lt"/>
                  <a:buAutoNum type="arabicPeriod"/>
                  <a:tabLst>
                    <a:tab pos="685800" algn="l"/>
                  </a:tabLst>
                </a:pPr>
                <a:r>
                  <a:rPr lang="en-US" b="1" dirty="0">
                    <a:effectLst/>
                    <a:latin typeface="Times New Roman" panose="02020603050405020304" pitchFamily="18" charset="0"/>
                    <a:ea typeface="Aptos" panose="020B0004020202020204" pitchFamily="34" charset="0"/>
                    <a:cs typeface="Times New Roman" panose="02020603050405020304" pitchFamily="18" charset="0"/>
                  </a:rPr>
                  <a:t>Evaluate fitness </a:t>
                </a:r>
                <a:r>
                  <a:rPr lang="en-US" dirty="0">
                    <a:effectLst/>
                    <a:latin typeface="Times New Roman" panose="02020603050405020304" pitchFamily="18" charset="0"/>
                    <a:ea typeface="Aptos" panose="020B0004020202020204" pitchFamily="34" charset="0"/>
                    <a:cs typeface="Times New Roman" panose="02020603050405020304" pitchFamily="18" charset="0"/>
                  </a:rPr>
                  <a:t>for all individuals using </a:t>
                </a:r>
                <a14:m>
                  <m:oMath xmlns:m="http://schemas.openxmlformats.org/officeDocument/2006/math">
                    <m:r>
                      <a:rPr lang="en-US" i="1">
                        <a:effectLst/>
                        <a:latin typeface="Cambria Math" panose="02040503050406030204" pitchFamily="18" charset="0"/>
                        <a:ea typeface="Aptos" panose="020B0004020202020204" pitchFamily="34" charset="0"/>
                        <a:cs typeface="Arial" panose="020B0604020202020204" pitchFamily="34" charset="0"/>
                      </a:rPr>
                      <m:t>𝐹</m:t>
                    </m:r>
                    <m:d>
                      <m:dPr>
                        <m:ctrlPr>
                          <a:rPr lang="en-US" i="1">
                            <a:effectLst/>
                            <a:latin typeface="Cambria Math" panose="02040503050406030204" pitchFamily="18" charset="0"/>
                            <a:ea typeface="Aptos" panose="020B0004020202020204" pitchFamily="34" charset="0"/>
                            <a:cs typeface="Arial" panose="020B0604020202020204" pitchFamily="34" charset="0"/>
                          </a:rPr>
                        </m:ctrlPr>
                      </m:dPr>
                      <m:e>
                        <m:sSub>
                          <m:sSubPr>
                            <m:ctrlPr>
                              <a:rPr lang="en-US" i="1">
                                <a:effectLst/>
                                <a:latin typeface="Cambria Math" panose="02040503050406030204" pitchFamily="18" charset="0"/>
                                <a:ea typeface="Aptos" panose="020B0004020202020204" pitchFamily="34" charset="0"/>
                                <a:cs typeface="Arial" panose="020B0604020202020204" pitchFamily="34" charset="0"/>
                              </a:rPr>
                            </m:ctrlPr>
                          </m:sSubPr>
                          <m:e>
                            <m:r>
                              <a:rPr lang="en-US" i="1">
                                <a:effectLst/>
                                <a:latin typeface="Cambria Math" panose="02040503050406030204" pitchFamily="18" charset="0"/>
                                <a:ea typeface="Aptos" panose="020B0004020202020204" pitchFamily="34" charset="0"/>
                                <a:cs typeface="Arial" panose="020B0604020202020204" pitchFamily="34" charset="0"/>
                              </a:rPr>
                              <m:t>𝑋</m:t>
                            </m:r>
                          </m:e>
                          <m:sub>
                            <m:r>
                              <a:rPr lang="en-US" i="1">
                                <a:effectLst/>
                                <a:latin typeface="Cambria Math" panose="02040503050406030204" pitchFamily="18" charset="0"/>
                                <a:ea typeface="Aptos" panose="020B0004020202020204" pitchFamily="34" charset="0"/>
                                <a:cs typeface="Arial" panose="020B0604020202020204" pitchFamily="34" charset="0"/>
                              </a:rPr>
                              <m:t>𝑖</m:t>
                            </m:r>
                          </m:sub>
                        </m:sSub>
                        <m:r>
                          <a:rPr lang="en-US">
                            <a:effectLst/>
                            <a:latin typeface="Cambria Math" panose="02040503050406030204" pitchFamily="18" charset="0"/>
                            <a:ea typeface="Aptos" panose="020B0004020202020204" pitchFamily="34" charset="0"/>
                            <a:cs typeface="Arial" panose="020B0604020202020204" pitchFamily="34" charset="0"/>
                          </a:rPr>
                          <m:t>,</m:t>
                        </m:r>
                        <m:r>
                          <a:rPr lang="en-US" i="1">
                            <a:effectLst/>
                            <a:latin typeface="Cambria Math" panose="02040503050406030204" pitchFamily="18" charset="0"/>
                            <a:ea typeface="Aptos" panose="020B0004020202020204" pitchFamily="34" charset="0"/>
                            <a:cs typeface="Arial" panose="020B0604020202020204" pitchFamily="34" charset="0"/>
                          </a:rPr>
                          <m:t>𝑃</m:t>
                        </m:r>
                      </m:e>
                    </m:d>
                  </m:oMath>
                </a14:m>
                <a:r>
                  <a:rPr lang="en-US" dirty="0">
                    <a:effectLst/>
                    <a:latin typeface="Times New Roman" panose="02020603050405020304" pitchFamily="18" charset="0"/>
                    <a:ea typeface="Aptos" panose="020B0004020202020204" pitchFamily="34" charset="0"/>
                    <a:cs typeface="Times New Roman" panose="02020603050405020304" pitchFamily="18" charset="0"/>
                  </a:rPr>
                  <a:t>.</a:t>
                </a:r>
              </a:p>
              <a:p>
                <a:pPr marL="800100" lvl="1" indent="-342900">
                  <a:spcAft>
                    <a:spcPts val="600"/>
                  </a:spcAft>
                  <a:buFont typeface="+mj-lt"/>
                  <a:buAutoNum type="arabicPeriod"/>
                  <a:tabLst>
                    <a:tab pos="685800" algn="l"/>
                  </a:tabLst>
                </a:pPr>
                <a:r>
                  <a:rPr lang="en-US" b="1" dirty="0">
                    <a:effectLst/>
                    <a:latin typeface="Times New Roman" panose="02020603050405020304" pitchFamily="18" charset="0"/>
                    <a:ea typeface="Aptos" panose="020B0004020202020204" pitchFamily="34" charset="0"/>
                    <a:cs typeface="Times New Roman" panose="02020603050405020304" pitchFamily="18" charset="0"/>
                  </a:rPr>
                  <a:t>Select</a:t>
                </a:r>
                <a:r>
                  <a:rPr lang="en-US" dirty="0">
                    <a:effectLst/>
                    <a:latin typeface="Times New Roman" panose="02020603050405020304" pitchFamily="18" charset="0"/>
                    <a:ea typeface="Aptos" panose="020B0004020202020204" pitchFamily="34" charset="0"/>
                    <a:cs typeface="Times New Roman" panose="02020603050405020304" pitchFamily="18" charset="0"/>
                  </a:rPr>
                  <a:t> better candidates (roulette selection).</a:t>
                </a:r>
              </a:p>
              <a:p>
                <a:pPr marL="800100" lvl="1" indent="-342900">
                  <a:spcAft>
                    <a:spcPts val="600"/>
                  </a:spcAft>
                  <a:buFont typeface="+mj-lt"/>
                  <a:buAutoNum type="arabicPeriod"/>
                  <a:tabLst>
                    <a:tab pos="685800" algn="l"/>
                  </a:tabLst>
                </a:pPr>
                <a:r>
                  <a:rPr lang="en-US" b="1" dirty="0">
                    <a:effectLst/>
                    <a:latin typeface="Times New Roman" panose="02020603050405020304" pitchFamily="18" charset="0"/>
                    <a:ea typeface="Aptos" panose="020B0004020202020204" pitchFamily="34" charset="0"/>
                    <a:cs typeface="Times New Roman" panose="02020603050405020304" pitchFamily="18" charset="0"/>
                  </a:rPr>
                  <a:t>Crossover</a:t>
                </a:r>
                <a:r>
                  <a:rPr lang="en-US" dirty="0">
                    <a:effectLst/>
                    <a:latin typeface="Times New Roman" panose="02020603050405020304" pitchFamily="18" charset="0"/>
                    <a:ea typeface="Aptos" panose="020B0004020202020204" pitchFamily="34" charset="0"/>
                    <a:cs typeface="Times New Roman" panose="02020603050405020304" pitchFamily="18" charset="0"/>
                  </a:rPr>
                  <a:t>: mix genes of selected pairs to create offspring.</a:t>
                </a:r>
              </a:p>
              <a:p>
                <a:pPr marL="800100" lvl="1" indent="-342900">
                  <a:spcAft>
                    <a:spcPts val="600"/>
                  </a:spcAft>
                  <a:buFont typeface="+mj-lt"/>
                  <a:buAutoNum type="arabicPeriod"/>
                  <a:tabLst>
                    <a:tab pos="685800" algn="l"/>
                  </a:tabLst>
                </a:pPr>
                <a:r>
                  <a:rPr lang="en-US" b="1" dirty="0">
                    <a:effectLst/>
                    <a:latin typeface="Times New Roman" panose="02020603050405020304" pitchFamily="18" charset="0"/>
                    <a:ea typeface="Aptos" panose="020B0004020202020204" pitchFamily="34" charset="0"/>
                    <a:cs typeface="Times New Roman" panose="02020603050405020304" pitchFamily="18" charset="0"/>
                  </a:rPr>
                  <a:t>Mutation</a:t>
                </a:r>
                <a:r>
                  <a:rPr lang="en-US" dirty="0">
                    <a:effectLst/>
                    <a:latin typeface="Times New Roman" panose="02020603050405020304" pitchFamily="18" charset="0"/>
                    <a:ea typeface="Aptos" panose="020B0004020202020204" pitchFamily="34" charset="0"/>
                    <a:cs typeface="Times New Roman" panose="02020603050405020304" pitchFamily="18" charset="0"/>
                  </a:rPr>
                  <a:t>: apply small random changes to preserve diversity.</a:t>
                </a:r>
              </a:p>
              <a:p>
                <a:pPr marL="800100" lvl="1" indent="-342900">
                  <a:spcAft>
                    <a:spcPts val="600"/>
                  </a:spcAft>
                  <a:buFont typeface="+mj-lt"/>
                  <a:buAutoNum type="arabicPeriod"/>
                  <a:tabLst>
                    <a:tab pos="685800" algn="l"/>
                  </a:tabLst>
                </a:pPr>
                <a:r>
                  <a:rPr lang="en-US" b="1" dirty="0">
                    <a:effectLst/>
                    <a:latin typeface="Times New Roman" panose="02020603050405020304" pitchFamily="18" charset="0"/>
                    <a:ea typeface="Aptos" panose="020B0004020202020204" pitchFamily="34" charset="0"/>
                    <a:cs typeface="Times New Roman" panose="02020603050405020304" pitchFamily="18" charset="0"/>
                  </a:rPr>
                  <a:t>Replacement</a:t>
                </a:r>
                <a:r>
                  <a:rPr lang="en-US" dirty="0">
                    <a:effectLst/>
                    <a:latin typeface="Times New Roman" panose="02020603050405020304" pitchFamily="18" charset="0"/>
                    <a:ea typeface="Aptos" panose="020B0004020202020204" pitchFamily="34" charset="0"/>
                    <a:cs typeface="Times New Roman" panose="02020603050405020304" pitchFamily="18" charset="0"/>
                  </a:rPr>
                  <a:t>: form the next generation and repeat until the maximum number of generations is reached or the population converges.</a:t>
                </a:r>
              </a:p>
            </p:txBody>
          </p:sp>
        </mc:Choice>
        <mc:Fallback xmlns="">
          <p:sp>
            <p:nvSpPr>
              <p:cNvPr id="5" name="TextBox 4">
                <a:extLst>
                  <a:ext uri="{FF2B5EF4-FFF2-40B4-BE49-F238E27FC236}">
                    <a16:creationId xmlns:a16="http://schemas.microsoft.com/office/drawing/2014/main" id="{1AE5E5AE-8A0D-4A65-0217-2D0058010CFF}"/>
                  </a:ext>
                </a:extLst>
              </p:cNvPr>
              <p:cNvSpPr txBox="1">
                <a:spLocks noRot="1" noChangeAspect="1" noMove="1" noResize="1" noEditPoints="1" noAdjustHandles="1" noChangeArrowheads="1" noChangeShapeType="1" noTextEdit="1"/>
              </p:cNvSpPr>
              <p:nvPr/>
            </p:nvSpPr>
            <p:spPr>
              <a:xfrm>
                <a:off x="800100" y="1272515"/>
                <a:ext cx="10706100" cy="2834109"/>
              </a:xfrm>
              <a:prstGeom prst="rect">
                <a:avLst/>
              </a:prstGeom>
              <a:blipFill>
                <a:blip r:embed="rId5"/>
                <a:stretch>
                  <a:fillRect l="-455" t="-1290" b="-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1D434E5-98A4-DF02-8F5D-F55F8B195AED}"/>
                  </a:ext>
                </a:extLst>
              </p:cNvPr>
              <p:cNvSpPr txBox="1"/>
              <p:nvPr/>
            </p:nvSpPr>
            <p:spPr>
              <a:xfrm>
                <a:off x="800100" y="4306875"/>
                <a:ext cx="10431066" cy="1495281"/>
              </a:xfrm>
              <a:prstGeom prst="rect">
                <a:avLst/>
              </a:prstGeom>
              <a:noFill/>
            </p:spPr>
            <p:txBody>
              <a:bodyPr wrap="square">
                <a:spAutoFit/>
              </a:bodyPr>
              <a:lstStyle/>
              <a:p>
                <a:pPr marR="0" lvl="0" rtl="0">
                  <a:spcBef>
                    <a:spcPts val="0"/>
                  </a:spcBef>
                  <a:spcAft>
                    <a:spcPts val="600"/>
                  </a:spcAft>
                  <a:tabLst>
                    <a:tab pos="685800" algn="l"/>
                  </a:tabLst>
                </a:pPr>
                <a:r>
                  <a:rPr lang="en-US" sz="1800" b="1" dirty="0">
                    <a:effectLst/>
                    <a:latin typeface="Times New Roman" panose="02020603050405020304" pitchFamily="18" charset="0"/>
                    <a:ea typeface="Aptos" panose="020B0004020202020204" pitchFamily="34" charset="0"/>
                    <a:cs typeface="Times New Roman" panose="02020603050405020304" pitchFamily="18" charset="0"/>
                  </a:rPr>
                  <a:t>Output and Interpretation</a:t>
                </a:r>
              </a:p>
              <a:p>
                <a:pPr marL="285750" marR="0" indent="-285750">
                  <a:spcBef>
                    <a:spcPts val="0"/>
                  </a:spcBef>
                  <a:spcAft>
                    <a:spcPts val="1100"/>
                  </a:spcAft>
                  <a:buFont typeface="Arial" panose="020B0604020202020204" pitchFamily="34" charset="0"/>
                  <a:buChar char="•"/>
                </a:pPr>
                <a:r>
                  <a:rPr lang="en-US" sz="1800" dirty="0">
                    <a:effectLst/>
                    <a:latin typeface="Times New Roman" panose="02020603050405020304" pitchFamily="18" charset="0"/>
                    <a:ea typeface="Aptos" panose="020B0004020202020204" pitchFamily="34" charset="0"/>
                    <a:cs typeface="Times New Roman" panose="02020603050405020304" pitchFamily="18" charset="0"/>
                  </a:rPr>
                  <a:t>After evolution, the system reports:</a:t>
                </a:r>
              </a:p>
              <a:p>
                <a:pPr marL="800100" lvl="1" indent="-342900">
                  <a:spcAft>
                    <a:spcPts val="600"/>
                  </a:spcAft>
                  <a:buFont typeface="Symbol" panose="05050102010706020507" pitchFamily="18" charset="2"/>
                  <a:buChar char=""/>
                  <a:tabLst>
                    <a:tab pos="685800" algn="l"/>
                  </a:tabLst>
                </a:pPr>
                <a:r>
                  <a:rPr lang="en-US" dirty="0">
                    <a:effectLst/>
                    <a:latin typeface="Times New Roman" panose="02020603050405020304" pitchFamily="18" charset="0"/>
                    <a:ea typeface="Aptos" panose="020B0004020202020204" pitchFamily="34" charset="0"/>
                    <a:cs typeface="Times New Roman" panose="02020603050405020304" pitchFamily="18" charset="0"/>
                  </a:rPr>
                  <a:t>The best individual </a:t>
                </a:r>
                <a14:m>
                  <m:oMath xmlns:m="http://schemas.openxmlformats.org/officeDocument/2006/math">
                    <m:sSup>
                      <m:sSupPr>
                        <m:ctrlPr>
                          <a:rPr lang="en-US" i="1">
                            <a:effectLst/>
                            <a:latin typeface="Cambria Math" panose="02040503050406030204" pitchFamily="18" charset="0"/>
                            <a:ea typeface="Aptos" panose="020B0004020202020204" pitchFamily="34" charset="0"/>
                            <a:cs typeface="Arial" panose="020B0604020202020204" pitchFamily="34" charset="0"/>
                          </a:rPr>
                        </m:ctrlPr>
                      </m:sSupPr>
                      <m:e>
                        <m:r>
                          <a:rPr lang="en-US" i="1">
                            <a:effectLst/>
                            <a:latin typeface="Cambria Math" panose="02040503050406030204" pitchFamily="18" charset="0"/>
                            <a:ea typeface="Aptos" panose="020B0004020202020204" pitchFamily="34" charset="0"/>
                            <a:cs typeface="Arial" panose="020B0604020202020204" pitchFamily="34" charset="0"/>
                          </a:rPr>
                          <m:t>𝑋</m:t>
                        </m:r>
                      </m:e>
                      <m:sup>
                        <m:r>
                          <a:rPr lang="en-US" i="1">
                            <a:effectLst/>
                            <a:latin typeface="Cambria Math" panose="02040503050406030204" pitchFamily="18" charset="0"/>
                            <a:ea typeface="Aptos" panose="020B0004020202020204" pitchFamily="34" charset="0"/>
                            <a:cs typeface="Arial" panose="020B0604020202020204" pitchFamily="34" charset="0"/>
                          </a:rPr>
                          <m:t>∗</m:t>
                        </m:r>
                      </m:sup>
                    </m:sSup>
                    <m:r>
                      <a:rPr lang="en-US">
                        <a:effectLst/>
                        <a:latin typeface="Cambria Math" panose="02040503050406030204" pitchFamily="18" charset="0"/>
                        <a:ea typeface="Aptos" panose="020B0004020202020204" pitchFamily="34" charset="0"/>
                        <a:cs typeface="Arial" panose="020B0604020202020204" pitchFamily="34" charset="0"/>
                      </a:rPr>
                      <m:t>=</m:t>
                    </m:r>
                    <m:d>
                      <m:dPr>
                        <m:begChr m:val="["/>
                        <m:endChr m:val="]"/>
                        <m:ctrlPr>
                          <a:rPr lang="en-US" i="1">
                            <a:effectLst/>
                            <a:latin typeface="Cambria Math" panose="02040503050406030204" pitchFamily="18" charset="0"/>
                            <a:ea typeface="Aptos" panose="020B0004020202020204" pitchFamily="34" charset="0"/>
                            <a:cs typeface="Arial" panose="020B0604020202020204" pitchFamily="34" charset="0"/>
                          </a:rPr>
                        </m:ctrlPr>
                      </m:dPr>
                      <m:e>
                        <m:sSup>
                          <m:sSupPr>
                            <m:ctrlPr>
                              <a:rPr lang="en-US" i="1">
                                <a:effectLst/>
                                <a:latin typeface="Cambria Math" panose="02040503050406030204" pitchFamily="18" charset="0"/>
                                <a:ea typeface="Aptos" panose="020B0004020202020204" pitchFamily="34" charset="0"/>
                                <a:cs typeface="Arial" panose="020B0604020202020204" pitchFamily="34" charset="0"/>
                              </a:rPr>
                            </m:ctrlPr>
                          </m:sSupPr>
                          <m:e>
                            <m:r>
                              <a:rPr lang="en-US" i="1">
                                <a:effectLst/>
                                <a:latin typeface="Cambria Math" panose="02040503050406030204" pitchFamily="18" charset="0"/>
                                <a:ea typeface="Aptos" panose="020B0004020202020204" pitchFamily="34" charset="0"/>
                                <a:cs typeface="Arial" panose="020B0604020202020204" pitchFamily="34" charset="0"/>
                              </a:rPr>
                              <m:t>𝑟</m:t>
                            </m:r>
                          </m:e>
                          <m:sup>
                            <m:r>
                              <a:rPr lang="en-US" i="1">
                                <a:effectLst/>
                                <a:latin typeface="Cambria Math" panose="02040503050406030204" pitchFamily="18" charset="0"/>
                                <a:ea typeface="Aptos" panose="020B0004020202020204" pitchFamily="34" charset="0"/>
                                <a:cs typeface="Arial" panose="020B0604020202020204" pitchFamily="34" charset="0"/>
                              </a:rPr>
                              <m:t>∗</m:t>
                            </m:r>
                          </m:sup>
                        </m:sSup>
                        <m:r>
                          <a:rPr lang="en-US">
                            <a:effectLst/>
                            <a:latin typeface="Cambria Math" panose="02040503050406030204" pitchFamily="18" charset="0"/>
                            <a:ea typeface="Aptos" panose="020B0004020202020204" pitchFamily="34" charset="0"/>
                            <a:cs typeface="Arial" panose="020B0604020202020204" pitchFamily="34" charset="0"/>
                          </a:rPr>
                          <m:t>,</m:t>
                        </m:r>
                        <m:sSup>
                          <m:sSupPr>
                            <m:ctrlPr>
                              <a:rPr lang="en-US" i="1">
                                <a:effectLst/>
                                <a:latin typeface="Cambria Math" panose="02040503050406030204" pitchFamily="18" charset="0"/>
                                <a:ea typeface="Aptos" panose="020B0004020202020204" pitchFamily="34" charset="0"/>
                                <a:cs typeface="Arial" panose="020B0604020202020204" pitchFamily="34" charset="0"/>
                              </a:rPr>
                            </m:ctrlPr>
                          </m:sSupPr>
                          <m:e>
                            <m:r>
                              <a:rPr lang="en-US" i="1">
                                <a:effectLst/>
                                <a:latin typeface="Cambria Math" panose="02040503050406030204" pitchFamily="18" charset="0"/>
                                <a:ea typeface="Aptos" panose="020B0004020202020204" pitchFamily="34" charset="0"/>
                                <a:cs typeface="Arial" panose="020B0604020202020204" pitchFamily="34" charset="0"/>
                              </a:rPr>
                              <m:t>𝑏</m:t>
                            </m:r>
                          </m:e>
                          <m:sup>
                            <m:r>
                              <a:rPr lang="en-US" i="1">
                                <a:effectLst/>
                                <a:latin typeface="Cambria Math" panose="02040503050406030204" pitchFamily="18" charset="0"/>
                                <a:ea typeface="Aptos" panose="020B0004020202020204" pitchFamily="34" charset="0"/>
                                <a:cs typeface="Arial" panose="020B0604020202020204" pitchFamily="34" charset="0"/>
                              </a:rPr>
                              <m:t>∗</m:t>
                            </m:r>
                          </m:sup>
                        </m:sSup>
                        <m:r>
                          <a:rPr lang="en-US">
                            <a:effectLst/>
                            <a:latin typeface="Cambria Math" panose="02040503050406030204" pitchFamily="18" charset="0"/>
                            <a:ea typeface="Aptos" panose="020B0004020202020204" pitchFamily="34" charset="0"/>
                            <a:cs typeface="Arial" panose="020B0604020202020204" pitchFamily="34" charset="0"/>
                          </a:rPr>
                          <m:t>,</m:t>
                        </m:r>
                        <m:sSup>
                          <m:sSupPr>
                            <m:ctrlPr>
                              <a:rPr lang="en-US" i="1">
                                <a:effectLst/>
                                <a:latin typeface="Cambria Math" panose="02040503050406030204" pitchFamily="18" charset="0"/>
                                <a:ea typeface="Aptos" panose="020B0004020202020204" pitchFamily="34" charset="0"/>
                                <a:cs typeface="Arial" panose="020B0604020202020204" pitchFamily="34" charset="0"/>
                              </a:rPr>
                            </m:ctrlPr>
                          </m:sSupPr>
                          <m:e>
                            <m:r>
                              <a:rPr lang="en-US" i="1">
                                <a:effectLst/>
                                <a:latin typeface="Cambria Math" panose="02040503050406030204" pitchFamily="18" charset="0"/>
                                <a:ea typeface="Aptos" panose="020B0004020202020204" pitchFamily="34" charset="0"/>
                                <a:cs typeface="Arial" panose="020B0604020202020204" pitchFamily="34" charset="0"/>
                              </a:rPr>
                              <m:t>𝑜</m:t>
                            </m:r>
                          </m:e>
                          <m:sup>
                            <m:r>
                              <a:rPr lang="en-US" i="1">
                                <a:effectLst/>
                                <a:latin typeface="Cambria Math" panose="02040503050406030204" pitchFamily="18" charset="0"/>
                                <a:ea typeface="Aptos" panose="020B0004020202020204" pitchFamily="34" charset="0"/>
                                <a:cs typeface="Arial" panose="020B0604020202020204" pitchFamily="34" charset="0"/>
                              </a:rPr>
                              <m:t>∗</m:t>
                            </m:r>
                          </m:sup>
                        </m:sSup>
                        <m:r>
                          <a:rPr lang="en-US">
                            <a:effectLst/>
                            <a:latin typeface="Cambria Math" panose="02040503050406030204" pitchFamily="18" charset="0"/>
                            <a:ea typeface="Aptos" panose="020B0004020202020204" pitchFamily="34" charset="0"/>
                            <a:cs typeface="Arial" panose="020B0604020202020204" pitchFamily="34" charset="0"/>
                          </a:rPr>
                          <m:t>,</m:t>
                        </m:r>
                        <m:sSup>
                          <m:sSupPr>
                            <m:ctrlPr>
                              <a:rPr lang="en-US" i="1">
                                <a:effectLst/>
                                <a:latin typeface="Cambria Math" panose="02040503050406030204" pitchFamily="18" charset="0"/>
                                <a:ea typeface="Aptos" panose="020B0004020202020204" pitchFamily="34" charset="0"/>
                                <a:cs typeface="Arial" panose="020B0604020202020204" pitchFamily="34" charset="0"/>
                              </a:rPr>
                            </m:ctrlPr>
                          </m:sSupPr>
                          <m:e>
                            <m:r>
                              <a:rPr lang="en-US" i="1">
                                <a:effectLst/>
                                <a:latin typeface="Cambria Math" panose="02040503050406030204" pitchFamily="18" charset="0"/>
                                <a:ea typeface="Aptos" panose="020B0004020202020204" pitchFamily="34" charset="0"/>
                                <a:cs typeface="Arial" panose="020B0604020202020204" pitchFamily="34" charset="0"/>
                              </a:rPr>
                              <m:t>𝑡</m:t>
                            </m:r>
                          </m:e>
                          <m:sup>
                            <m:r>
                              <a:rPr lang="en-US" i="1">
                                <a:effectLst/>
                                <a:latin typeface="Cambria Math" panose="02040503050406030204" pitchFamily="18" charset="0"/>
                                <a:ea typeface="Aptos" panose="020B0004020202020204" pitchFamily="34" charset="0"/>
                                <a:cs typeface="Arial" panose="020B0604020202020204" pitchFamily="34" charset="0"/>
                              </a:rPr>
                              <m:t>∗</m:t>
                            </m:r>
                          </m:sup>
                        </m:sSup>
                        <m:r>
                          <a:rPr lang="en-US">
                            <a:effectLst/>
                            <a:latin typeface="Cambria Math" panose="02040503050406030204" pitchFamily="18" charset="0"/>
                            <a:ea typeface="Aptos" panose="020B0004020202020204" pitchFamily="34" charset="0"/>
                            <a:cs typeface="Arial" panose="020B0604020202020204" pitchFamily="34" charset="0"/>
                          </a:rPr>
                          <m:t>,</m:t>
                        </m:r>
                        <m:sSup>
                          <m:sSupPr>
                            <m:ctrlPr>
                              <a:rPr lang="en-US" i="1">
                                <a:effectLst/>
                                <a:latin typeface="Cambria Math" panose="02040503050406030204" pitchFamily="18" charset="0"/>
                                <a:ea typeface="Aptos" panose="020B0004020202020204" pitchFamily="34" charset="0"/>
                                <a:cs typeface="Arial" panose="020B0604020202020204" pitchFamily="34" charset="0"/>
                              </a:rPr>
                            </m:ctrlPr>
                          </m:sSupPr>
                          <m:e>
                            <m:r>
                              <a:rPr lang="en-US" i="1">
                                <a:effectLst/>
                                <a:latin typeface="Cambria Math" panose="02040503050406030204" pitchFamily="18" charset="0"/>
                                <a:ea typeface="Aptos" panose="020B0004020202020204" pitchFamily="34" charset="0"/>
                                <a:cs typeface="Arial" panose="020B0604020202020204" pitchFamily="34" charset="0"/>
                              </a:rPr>
                              <m:t>𝑠</m:t>
                            </m:r>
                          </m:e>
                          <m:sup>
                            <m:r>
                              <a:rPr lang="en-US" i="1">
                                <a:effectLst/>
                                <a:latin typeface="Cambria Math" panose="02040503050406030204" pitchFamily="18" charset="0"/>
                                <a:ea typeface="Aptos" panose="020B0004020202020204" pitchFamily="34" charset="0"/>
                                <a:cs typeface="Arial" panose="020B0604020202020204" pitchFamily="34" charset="0"/>
                              </a:rPr>
                              <m:t>∗</m:t>
                            </m:r>
                          </m:sup>
                        </m:sSup>
                      </m:e>
                    </m:d>
                  </m:oMath>
                </a14:m>
                <a:endParaRPr lang="en-US" dirty="0">
                  <a:effectLst/>
                  <a:latin typeface="Times New Roman" panose="02020603050405020304" pitchFamily="18" charset="0"/>
                  <a:ea typeface="Aptos" panose="020B0004020202020204" pitchFamily="34" charset="0"/>
                  <a:cs typeface="Times New Roman" panose="02020603050405020304" pitchFamily="18" charset="0"/>
                </a:endParaRPr>
              </a:p>
              <a:p>
                <a:pPr marL="800100" lvl="1" indent="-342900">
                  <a:spcAft>
                    <a:spcPts val="600"/>
                  </a:spcAft>
                  <a:buFont typeface="Symbol" panose="05050102010706020507" pitchFamily="18" charset="2"/>
                  <a:buChar char=""/>
                  <a:tabLst>
                    <a:tab pos="685800" algn="l"/>
                  </a:tabLst>
                </a:pPr>
                <a:r>
                  <a:rPr lang="en-US" dirty="0">
                    <a:effectLst/>
                    <a:latin typeface="Times New Roman" panose="02020603050405020304" pitchFamily="18" charset="0"/>
                    <a:ea typeface="Aptos" panose="020B0004020202020204" pitchFamily="34" charset="0"/>
                    <a:cs typeface="Times New Roman" panose="02020603050405020304" pitchFamily="18" charset="0"/>
                  </a:rPr>
                  <a:t>The maximum fitness </a:t>
                </a:r>
                <a14:m>
                  <m:oMath xmlns:m="http://schemas.openxmlformats.org/officeDocument/2006/math">
                    <m:r>
                      <a:rPr lang="en-US" i="1">
                        <a:effectLst/>
                        <a:latin typeface="Cambria Math" panose="02040503050406030204" pitchFamily="18" charset="0"/>
                        <a:ea typeface="Aptos" panose="020B0004020202020204" pitchFamily="34" charset="0"/>
                        <a:cs typeface="Arial" panose="020B0604020202020204" pitchFamily="34" charset="0"/>
                      </a:rPr>
                      <m:t>𝐹</m:t>
                    </m:r>
                    <m:d>
                      <m:dPr>
                        <m:ctrlPr>
                          <a:rPr lang="en-US" i="1">
                            <a:effectLst/>
                            <a:latin typeface="Cambria Math" panose="02040503050406030204" pitchFamily="18" charset="0"/>
                            <a:ea typeface="Aptos" panose="020B0004020202020204" pitchFamily="34" charset="0"/>
                            <a:cs typeface="Arial" panose="020B0604020202020204" pitchFamily="34" charset="0"/>
                          </a:rPr>
                        </m:ctrlPr>
                      </m:dPr>
                      <m:e>
                        <m:sSup>
                          <m:sSupPr>
                            <m:ctrlPr>
                              <a:rPr lang="en-US" i="1">
                                <a:effectLst/>
                                <a:latin typeface="Cambria Math" panose="02040503050406030204" pitchFamily="18" charset="0"/>
                                <a:ea typeface="Aptos" panose="020B0004020202020204" pitchFamily="34" charset="0"/>
                                <a:cs typeface="Arial" panose="020B0604020202020204" pitchFamily="34" charset="0"/>
                              </a:rPr>
                            </m:ctrlPr>
                          </m:sSupPr>
                          <m:e>
                            <m:r>
                              <a:rPr lang="en-US" i="1">
                                <a:effectLst/>
                                <a:latin typeface="Cambria Math" panose="02040503050406030204" pitchFamily="18" charset="0"/>
                                <a:ea typeface="Aptos" panose="020B0004020202020204" pitchFamily="34" charset="0"/>
                                <a:cs typeface="Arial" panose="020B0604020202020204" pitchFamily="34" charset="0"/>
                              </a:rPr>
                              <m:t>𝑋</m:t>
                            </m:r>
                          </m:e>
                          <m:sup>
                            <m:r>
                              <a:rPr lang="en-US" i="1">
                                <a:effectLst/>
                                <a:latin typeface="Cambria Math" panose="02040503050406030204" pitchFamily="18" charset="0"/>
                                <a:ea typeface="Aptos" panose="020B0004020202020204" pitchFamily="34" charset="0"/>
                                <a:cs typeface="Arial" panose="020B0604020202020204" pitchFamily="34" charset="0"/>
                              </a:rPr>
                              <m:t>∗</m:t>
                            </m:r>
                          </m:sup>
                        </m:sSup>
                        <m:r>
                          <a:rPr lang="en-US">
                            <a:effectLst/>
                            <a:latin typeface="Cambria Math" panose="02040503050406030204" pitchFamily="18" charset="0"/>
                            <a:ea typeface="Aptos" panose="020B0004020202020204" pitchFamily="34" charset="0"/>
                            <a:cs typeface="Arial" panose="020B0604020202020204" pitchFamily="34" charset="0"/>
                          </a:rPr>
                          <m:t>,</m:t>
                        </m:r>
                        <m:r>
                          <a:rPr lang="en-US" i="1">
                            <a:effectLst/>
                            <a:latin typeface="Cambria Math" panose="02040503050406030204" pitchFamily="18" charset="0"/>
                            <a:ea typeface="Aptos" panose="020B0004020202020204" pitchFamily="34" charset="0"/>
                            <a:cs typeface="Arial" panose="020B0604020202020204" pitchFamily="34" charset="0"/>
                          </a:rPr>
                          <m:t>𝑃</m:t>
                        </m:r>
                      </m:e>
                    </m:d>
                  </m:oMath>
                </a14:m>
                <a:endParaRPr lang="en-US" dirty="0">
                  <a:effectLst/>
                  <a:latin typeface="Times New Roman" panose="02020603050405020304" pitchFamily="18" charset="0"/>
                  <a:ea typeface="Aptos" panose="020B0004020202020204" pitchFamily="34" charset="0"/>
                  <a:cs typeface="Times New Roman" panose="02020603050405020304" pitchFamily="18" charset="0"/>
                </a:endParaRPr>
              </a:p>
            </p:txBody>
          </p:sp>
        </mc:Choice>
        <mc:Fallback xmlns="">
          <p:sp>
            <p:nvSpPr>
              <p:cNvPr id="10" name="TextBox 9">
                <a:extLst>
                  <a:ext uri="{FF2B5EF4-FFF2-40B4-BE49-F238E27FC236}">
                    <a16:creationId xmlns:a16="http://schemas.microsoft.com/office/drawing/2014/main" id="{71D434E5-98A4-DF02-8F5D-F55F8B195AED}"/>
                  </a:ext>
                </a:extLst>
              </p:cNvPr>
              <p:cNvSpPr txBox="1">
                <a:spLocks noRot="1" noChangeAspect="1" noMove="1" noResize="1" noEditPoints="1" noAdjustHandles="1" noChangeArrowheads="1" noChangeShapeType="1" noTextEdit="1"/>
              </p:cNvSpPr>
              <p:nvPr/>
            </p:nvSpPr>
            <p:spPr>
              <a:xfrm>
                <a:off x="800100" y="4306875"/>
                <a:ext cx="10431066" cy="1495281"/>
              </a:xfrm>
              <a:prstGeom prst="rect">
                <a:avLst/>
              </a:prstGeom>
              <a:blipFill>
                <a:blip r:embed="rId6"/>
                <a:stretch>
                  <a:fillRect l="-468" t="-2449" b="-5714"/>
                </a:stretch>
              </a:blipFill>
            </p:spPr>
            <p:txBody>
              <a:bodyPr/>
              <a:lstStyle/>
              <a:p>
                <a:r>
                  <a:rPr lang="en-US">
                    <a:noFill/>
                  </a:rPr>
                  <a:t> </a:t>
                </a:r>
              </a:p>
            </p:txBody>
          </p:sp>
        </mc:Fallback>
      </mc:AlternateContent>
    </p:spTree>
    <p:extLst>
      <p:ext uri="{BB962C8B-B14F-4D97-AF65-F5344CB8AC3E}">
        <p14:creationId xmlns:p14="http://schemas.microsoft.com/office/powerpoint/2010/main" val="36023821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218F42-E1EC-3F74-AD45-199651DC40E5}"/>
              </a:ext>
            </a:extLst>
          </p:cNvPr>
          <p:cNvSpPr txBox="1"/>
          <p:nvPr/>
        </p:nvSpPr>
        <p:spPr>
          <a:xfrm>
            <a:off x="179109" y="207390"/>
            <a:ext cx="11636654" cy="3514873"/>
          </a:xfrm>
          <a:prstGeom prst="rect">
            <a:avLst/>
          </a:prstGeom>
          <a:noFill/>
        </p:spPr>
        <p:txBody>
          <a:bodyPr wrap="square" rtlCol="0">
            <a:spAutoFit/>
          </a:bodyPr>
          <a:lstStyle/>
          <a:p>
            <a:r>
              <a:rPr lang="en-US" sz="3200" b="1" dirty="0">
                <a:ln w="9525">
                  <a:solidFill>
                    <a:schemeClr val="bg1"/>
                  </a:solidFill>
                  <a:prstDash val="solid"/>
                </a:ln>
                <a:solidFill>
                  <a:srgbClr val="FF0000"/>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Outline:</a:t>
            </a:r>
          </a:p>
          <a:p>
            <a:endParaRPr lang="en-US" sz="800" b="1"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Optimization</a:t>
            </a:r>
          </a:p>
          <a:p>
            <a:pPr marL="800100" lvl="1" indent="-342900">
              <a:lnSpc>
                <a:spcPct val="150000"/>
              </a:lnSpc>
              <a:buFont typeface="Wingdings" panose="05000000000000000000" pitchFamily="2" charset="2"/>
              <a:buChar char="v"/>
            </a:pPr>
            <a:r>
              <a:rPr lang="en-US" sz="2000" b="1" dirty="0">
                <a:latin typeface="Times New Roman" panose="02020603050405020304" pitchFamily="18" charset="0"/>
                <a:cs typeface="Times New Roman" panose="02020603050405020304" pitchFamily="18" charset="0"/>
              </a:rPr>
              <a:t>Optimization Problems</a:t>
            </a:r>
          </a:p>
          <a:p>
            <a:pPr marL="1257300" lvl="2" indent="-342900">
              <a:lnSpc>
                <a:spcPct val="15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Protein Folding by Differential Evolution algorithm (DE)</a:t>
            </a:r>
          </a:p>
          <a:p>
            <a:pPr marL="1257300" lvl="2" indent="-342900">
              <a:lnSpc>
                <a:spcPct val="15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Space-Time Warping by Firefly Algorithm (FA)</a:t>
            </a:r>
          </a:p>
          <a:p>
            <a:pPr marL="1257300" lvl="2" indent="-342900">
              <a:lnSpc>
                <a:spcPct val="150000"/>
              </a:lnSpc>
              <a:buFont typeface="Wingdings" panose="05000000000000000000" pitchFamily="2" charset="2"/>
              <a:buChar char="Ø"/>
            </a:pPr>
            <a:r>
              <a:rPr lang="en-US" sz="2000" b="1" dirty="0">
                <a:solidFill>
                  <a:srgbClr val="FF0000"/>
                </a:solidFill>
                <a:latin typeface="Times New Roman" panose="02020603050405020304" pitchFamily="18" charset="0"/>
                <a:cs typeface="Times New Roman" panose="02020603050405020304" pitchFamily="18" charset="0"/>
              </a:rPr>
              <a:t>Exoplanetary Adaptation Simulation by Genetic Algorithm (GA)</a:t>
            </a:r>
          </a:p>
          <a:p>
            <a:pPr marL="1257300" lvl="2" indent="-342900">
              <a:lnSpc>
                <a:spcPct val="15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Evolved Antenna Design by Particle Swarm Optimization algorithm (PSO)</a:t>
            </a:r>
          </a:p>
        </p:txBody>
      </p:sp>
      <p:pic>
        <p:nvPicPr>
          <p:cNvPr id="5" name="Picture 4">
            <a:extLst>
              <a:ext uri="{FF2B5EF4-FFF2-40B4-BE49-F238E27FC236}">
                <a16:creationId xmlns:a16="http://schemas.microsoft.com/office/drawing/2014/main" id="{8CE38358-F6C7-A84F-4635-68EDA0DC84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76348" y="6192477"/>
            <a:ext cx="876889" cy="69287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6" name="Slide Number Placeholder 16">
            <a:extLst>
              <a:ext uri="{FF2B5EF4-FFF2-40B4-BE49-F238E27FC236}">
                <a16:creationId xmlns:a16="http://schemas.microsoft.com/office/drawing/2014/main" id="{B363FA28-C2BD-0C73-44CA-D45AC311C083}"/>
              </a:ext>
            </a:extLst>
          </p:cNvPr>
          <p:cNvSpPr>
            <a:spLocks noGrp="1"/>
          </p:cNvSpPr>
          <p:nvPr>
            <p:ph type="sldNum" sz="quarter" idx="12"/>
          </p:nvPr>
        </p:nvSpPr>
        <p:spPr>
          <a:xfrm>
            <a:off x="8610600" y="6356350"/>
            <a:ext cx="2743200" cy="365125"/>
          </a:xfrm>
        </p:spPr>
        <p:txBody>
          <a:bodyPr/>
          <a:lstStyle/>
          <a:p>
            <a:fld id="{3A694A67-C786-4D0F-8D4E-38672C8D6A33}" type="slidenum">
              <a:rPr lang="en-US" sz="1800" b="1" smtClean="0">
                <a:solidFill>
                  <a:srgbClr val="FF0000"/>
                </a:solidFill>
              </a:rPr>
              <a:t>2</a:t>
            </a:fld>
            <a:endParaRPr lang="en-US" sz="1800" b="1" dirty="0">
              <a:solidFill>
                <a:srgbClr val="FF0000"/>
              </a:solidFill>
            </a:endParaRPr>
          </a:p>
        </p:txBody>
      </p:sp>
      <p:pic>
        <p:nvPicPr>
          <p:cNvPr id="2" name="Picture 1" descr="A colorful dna strand with text and icons&#10;&#10;AI-generated content may be incorrect.">
            <a:extLst>
              <a:ext uri="{FF2B5EF4-FFF2-40B4-BE49-F238E27FC236}">
                <a16:creationId xmlns:a16="http://schemas.microsoft.com/office/drawing/2014/main" id="{2BC95F09-D0C0-6D4B-CBA0-5D2BEAE565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8800" y="20802"/>
            <a:ext cx="1473200" cy="828675"/>
          </a:xfrm>
          <a:prstGeom prst="rect">
            <a:avLst/>
          </a:prstGeom>
        </p:spPr>
      </p:pic>
    </p:spTree>
    <p:extLst>
      <p:ext uri="{BB962C8B-B14F-4D97-AF65-F5344CB8AC3E}">
        <p14:creationId xmlns:p14="http://schemas.microsoft.com/office/powerpoint/2010/main" val="15070703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6">
            <a:extLst>
              <a:ext uri="{FF2B5EF4-FFF2-40B4-BE49-F238E27FC236}">
                <a16:creationId xmlns:a16="http://schemas.microsoft.com/office/drawing/2014/main" id="{B363FA28-C2BD-0C73-44CA-D45AC311C083}"/>
              </a:ext>
            </a:extLst>
          </p:cNvPr>
          <p:cNvSpPr>
            <a:spLocks noGrp="1"/>
          </p:cNvSpPr>
          <p:nvPr>
            <p:ph type="sldNum" sz="quarter" idx="12"/>
          </p:nvPr>
        </p:nvSpPr>
        <p:spPr>
          <a:xfrm>
            <a:off x="8610600" y="6356350"/>
            <a:ext cx="2743200" cy="365125"/>
          </a:xfrm>
        </p:spPr>
        <p:txBody>
          <a:bodyPr/>
          <a:lstStyle/>
          <a:p>
            <a:fld id="{3A694A67-C786-4D0F-8D4E-38672C8D6A33}" type="slidenum">
              <a:rPr lang="en-US" sz="1800" b="1" smtClean="0">
                <a:solidFill>
                  <a:srgbClr val="FF0000"/>
                </a:solidFill>
              </a:rPr>
              <a:t>3</a:t>
            </a:fld>
            <a:endParaRPr lang="en-US" sz="1800" b="1" dirty="0">
              <a:solidFill>
                <a:srgbClr val="FF0000"/>
              </a:solidFill>
            </a:endParaRPr>
          </a:p>
        </p:txBody>
      </p:sp>
      <p:sp>
        <p:nvSpPr>
          <p:cNvPr id="2" name="TextBox 1">
            <a:extLst>
              <a:ext uri="{FF2B5EF4-FFF2-40B4-BE49-F238E27FC236}">
                <a16:creationId xmlns:a16="http://schemas.microsoft.com/office/drawing/2014/main" id="{FC73B943-1CDB-4224-99A3-F063231BCCE7}"/>
              </a:ext>
            </a:extLst>
          </p:cNvPr>
          <p:cNvSpPr txBox="1"/>
          <p:nvPr/>
        </p:nvSpPr>
        <p:spPr>
          <a:xfrm>
            <a:off x="214313" y="261938"/>
            <a:ext cx="11615737" cy="6121163"/>
          </a:xfrm>
          <a:prstGeom prst="rect">
            <a:avLst/>
          </a:prstGeom>
          <a:noFill/>
        </p:spPr>
        <p:txBody>
          <a:bodyPr wrap="square" rtlCol="0">
            <a:spAutoFit/>
          </a:bodyPr>
          <a:lstStyle/>
          <a:p>
            <a:pPr marL="342900" indent="-342900">
              <a:buFont typeface="Arial" panose="020B0604020202020204" pitchFamily="34" charset="0"/>
              <a:buChar char="•"/>
            </a:pPr>
            <a:r>
              <a:rPr lang="en-US" sz="2400" b="1" dirty="0">
                <a:solidFill>
                  <a:srgbClr val="C00000"/>
                </a:solidFill>
                <a:latin typeface="Times New Roman" panose="02020603050405020304" pitchFamily="18" charset="0"/>
                <a:cs typeface="Times New Roman" panose="02020603050405020304" pitchFamily="18" charset="0"/>
              </a:rPr>
              <a:t>Optimization Problems</a:t>
            </a:r>
          </a:p>
          <a:p>
            <a:pPr marL="800100" lvl="1" indent="-342900">
              <a:buFont typeface="Wingdings" panose="05000000000000000000" pitchFamily="2" charset="2"/>
              <a:buChar char="v"/>
            </a:pPr>
            <a:r>
              <a:rPr lang="en-US" sz="2000" b="1" dirty="0">
                <a:solidFill>
                  <a:srgbClr val="002060"/>
                </a:solidFill>
                <a:latin typeface="Times New Roman" panose="02020603050405020304" pitchFamily="18" charset="0"/>
                <a:cs typeface="Times New Roman" panose="02020603050405020304" pitchFamily="18" charset="0"/>
              </a:rPr>
              <a:t>Exoplanetary Adaptation Simulation by Genetic Algorithm (GA)</a:t>
            </a:r>
          </a:p>
          <a:p>
            <a:pPr marL="1257300" lvl="2" indent="-342900" algn="just">
              <a:lnSpc>
                <a:spcPct val="150000"/>
              </a:lnSpc>
              <a:buFont typeface="Courier New" panose="02070309020205020404" pitchFamily="49" charset="0"/>
              <a:buChar char="o"/>
            </a:pPr>
            <a:r>
              <a:rPr lang="en-US" b="1" dirty="0">
                <a:solidFill>
                  <a:prstClr val="black"/>
                </a:solidFill>
                <a:latin typeface="Times New Roman" panose="02020603050405020304" pitchFamily="18" charset="0"/>
                <a:cs typeface="Times New Roman" panose="02020603050405020304" pitchFamily="18" charset="0"/>
              </a:rPr>
              <a:t>Exoplanet Adaptation</a:t>
            </a:r>
            <a:r>
              <a:rPr lang="en-US" dirty="0">
                <a:solidFill>
                  <a:prstClr val="black"/>
                </a:solidFill>
                <a:latin typeface="Times New Roman" panose="02020603050405020304" pitchFamily="18" charset="0"/>
                <a:cs typeface="Times New Roman" panose="02020603050405020304" pitchFamily="18" charset="0"/>
              </a:rPr>
              <a:t>: How living organisms might </a:t>
            </a:r>
            <a:r>
              <a:rPr lang="en-US" b="1" dirty="0">
                <a:solidFill>
                  <a:prstClr val="black"/>
                </a:solidFill>
                <a:latin typeface="Times New Roman" panose="02020603050405020304" pitchFamily="18" charset="0"/>
                <a:cs typeface="Times New Roman" panose="02020603050405020304" pitchFamily="18" charset="0"/>
              </a:rPr>
              <a:t>change or evolve </a:t>
            </a:r>
            <a:r>
              <a:rPr lang="en-US" dirty="0">
                <a:solidFill>
                  <a:prstClr val="black"/>
                </a:solidFill>
                <a:latin typeface="Times New Roman" panose="02020603050405020304" pitchFamily="18" charset="0"/>
                <a:cs typeface="Times New Roman" panose="02020603050405020304" pitchFamily="18" charset="0"/>
              </a:rPr>
              <a:t>to survive on planets outside our solar system.</a:t>
            </a:r>
          </a:p>
          <a:p>
            <a:pPr marL="1257300" lvl="2" indent="-342900" algn="just">
              <a:lnSpc>
                <a:spcPct val="150000"/>
              </a:lnSpc>
              <a:buFont typeface="Courier New" panose="02070309020205020404" pitchFamily="49" charset="0"/>
              <a:buChar char="o"/>
            </a:pPr>
            <a:r>
              <a:rPr lang="en-US" b="1" dirty="0">
                <a:solidFill>
                  <a:prstClr val="black"/>
                </a:solidFill>
                <a:latin typeface="Times New Roman" panose="02020603050405020304" pitchFamily="18" charset="0"/>
                <a:cs typeface="Times New Roman" panose="02020603050405020304" pitchFamily="18" charset="0"/>
              </a:rPr>
              <a:t>Genetic Algorithm (GA): </a:t>
            </a:r>
            <a:r>
              <a:rPr lang="en-US" dirty="0">
                <a:solidFill>
                  <a:prstClr val="black"/>
                </a:solidFill>
                <a:latin typeface="Times New Roman" panose="02020603050405020304" pitchFamily="18" charset="0"/>
                <a:cs typeface="Times New Roman" panose="02020603050405020304" pitchFamily="18" charset="0"/>
              </a:rPr>
              <a:t>A computer method inspired by evolution that finds better solutions through selection, crossover, and mutation.</a:t>
            </a:r>
          </a:p>
          <a:p>
            <a:pPr marL="1257300" lvl="2" indent="-342900" algn="just">
              <a:lnSpc>
                <a:spcPct val="150000"/>
              </a:lnSpc>
              <a:buFont typeface="Courier New" panose="02070309020205020404" pitchFamily="49" charset="0"/>
              <a:buChar char="o"/>
            </a:pPr>
            <a:r>
              <a:rPr lang="en-US" b="1" dirty="0">
                <a:solidFill>
                  <a:prstClr val="black"/>
                </a:solidFill>
                <a:latin typeface="Times New Roman" panose="02020603050405020304" pitchFamily="18" charset="0"/>
                <a:cs typeface="Times New Roman" panose="02020603050405020304" pitchFamily="18" charset="0"/>
              </a:rPr>
              <a:t>Population</a:t>
            </a:r>
            <a:r>
              <a:rPr lang="en-US" dirty="0">
                <a:solidFill>
                  <a:prstClr val="black"/>
                </a:solidFill>
                <a:latin typeface="Times New Roman" panose="02020603050405020304" pitchFamily="18" charset="0"/>
                <a:cs typeface="Times New Roman" panose="02020603050405020304" pitchFamily="18" charset="0"/>
              </a:rPr>
              <a:t>: A group of possible solutions (or genetic profiles) that compete and evolve over generations.</a:t>
            </a:r>
          </a:p>
          <a:p>
            <a:pPr marL="1257300" lvl="2" indent="-342900" algn="just">
              <a:lnSpc>
                <a:spcPct val="150000"/>
              </a:lnSpc>
              <a:buFont typeface="Courier New" panose="02070309020205020404" pitchFamily="49" charset="0"/>
              <a:buChar char="o"/>
            </a:pPr>
            <a:r>
              <a:rPr lang="en-US" b="1" dirty="0">
                <a:solidFill>
                  <a:prstClr val="black"/>
                </a:solidFill>
                <a:latin typeface="Times New Roman" panose="02020603050405020304" pitchFamily="18" charset="0"/>
                <a:cs typeface="Times New Roman" panose="02020603050405020304" pitchFamily="18" charset="0"/>
              </a:rPr>
              <a:t>Generation</a:t>
            </a:r>
            <a:r>
              <a:rPr lang="en-US" dirty="0">
                <a:solidFill>
                  <a:prstClr val="black"/>
                </a:solidFill>
                <a:latin typeface="Times New Roman" panose="02020603050405020304" pitchFamily="18" charset="0"/>
                <a:cs typeface="Times New Roman" panose="02020603050405020304" pitchFamily="18" charset="0"/>
              </a:rPr>
              <a:t>: One full cycle of evolution where the population is evaluated, selected, crossed, and mutated.</a:t>
            </a:r>
          </a:p>
          <a:p>
            <a:pPr marL="1257300" lvl="2" indent="-342900" algn="just">
              <a:lnSpc>
                <a:spcPct val="150000"/>
              </a:lnSpc>
              <a:buFont typeface="Courier New" panose="02070309020205020404" pitchFamily="49" charset="0"/>
              <a:buChar char="o"/>
            </a:pPr>
            <a:r>
              <a:rPr lang="en-US" b="1" dirty="0">
                <a:solidFill>
                  <a:prstClr val="black"/>
                </a:solidFill>
                <a:latin typeface="Times New Roman" panose="02020603050405020304" pitchFamily="18" charset="0"/>
                <a:cs typeface="Times New Roman" panose="02020603050405020304" pitchFamily="18" charset="0"/>
              </a:rPr>
              <a:t>Fitness Function</a:t>
            </a:r>
            <a:r>
              <a:rPr lang="en-US" dirty="0">
                <a:solidFill>
                  <a:prstClr val="black"/>
                </a:solidFill>
                <a:latin typeface="Times New Roman" panose="02020603050405020304" pitchFamily="18" charset="0"/>
                <a:cs typeface="Times New Roman" panose="02020603050405020304" pitchFamily="18" charset="0"/>
              </a:rPr>
              <a:t>: A mathematical formula that measures how well each individual survives or performs in a given environment.</a:t>
            </a:r>
          </a:p>
          <a:p>
            <a:pPr marL="1714500" lvl="3" indent="-342900" algn="just">
              <a:lnSpc>
                <a:spcPct val="150000"/>
              </a:lnSpc>
              <a:buFont typeface="Arial" panose="020B0604020202020204" pitchFamily="34" charset="0"/>
              <a:buChar char="•"/>
            </a:pPr>
            <a:r>
              <a:rPr lang="en-US" dirty="0">
                <a:solidFill>
                  <a:prstClr val="black"/>
                </a:solidFill>
                <a:latin typeface="Times New Roman" panose="02020603050405020304" pitchFamily="18" charset="0"/>
                <a:cs typeface="Times New Roman" panose="02020603050405020304" pitchFamily="18" charset="0"/>
              </a:rPr>
              <a:t>The higher the fitness score, the better the adaptation.</a:t>
            </a:r>
          </a:p>
          <a:p>
            <a:pPr marL="1257300" lvl="2" indent="-342900" algn="just">
              <a:lnSpc>
                <a:spcPct val="150000"/>
              </a:lnSpc>
              <a:buFont typeface="Courier New" panose="02070309020205020404" pitchFamily="49" charset="0"/>
              <a:buChar char="o"/>
            </a:pPr>
            <a:r>
              <a:rPr lang="en-US" b="1" dirty="0">
                <a:solidFill>
                  <a:prstClr val="black"/>
                </a:solidFill>
                <a:latin typeface="Times New Roman" panose="02020603050405020304" pitchFamily="18" charset="0"/>
                <a:cs typeface="Times New Roman" panose="02020603050405020304" pitchFamily="18" charset="0"/>
              </a:rPr>
              <a:t>Selection</a:t>
            </a:r>
            <a:r>
              <a:rPr lang="en-US" dirty="0">
                <a:solidFill>
                  <a:prstClr val="black"/>
                </a:solidFill>
                <a:latin typeface="Times New Roman" panose="02020603050405020304" pitchFamily="18" charset="0"/>
                <a:cs typeface="Times New Roman" panose="02020603050405020304" pitchFamily="18" charset="0"/>
              </a:rPr>
              <a:t>: The process of </a:t>
            </a:r>
            <a:r>
              <a:rPr lang="en-US" b="1" dirty="0">
                <a:solidFill>
                  <a:prstClr val="black"/>
                </a:solidFill>
                <a:latin typeface="Times New Roman" panose="02020603050405020304" pitchFamily="18" charset="0"/>
                <a:cs typeface="Times New Roman" panose="02020603050405020304" pitchFamily="18" charset="0"/>
              </a:rPr>
              <a:t>choosing the best individuals </a:t>
            </a:r>
            <a:r>
              <a:rPr lang="en-US" dirty="0">
                <a:solidFill>
                  <a:prstClr val="black"/>
                </a:solidFill>
                <a:latin typeface="Times New Roman" panose="02020603050405020304" pitchFamily="18" charset="0"/>
                <a:cs typeface="Times New Roman" panose="02020603050405020304" pitchFamily="18" charset="0"/>
              </a:rPr>
              <a:t>to pass their features to the next generation.</a:t>
            </a:r>
          </a:p>
          <a:p>
            <a:pPr marL="1257300" lvl="2" indent="-342900" algn="just">
              <a:lnSpc>
                <a:spcPct val="150000"/>
              </a:lnSpc>
              <a:buFont typeface="Courier New" panose="02070309020205020404" pitchFamily="49" charset="0"/>
              <a:buChar char="o"/>
            </a:pPr>
            <a:r>
              <a:rPr lang="en-US" b="1" dirty="0">
                <a:solidFill>
                  <a:prstClr val="black"/>
                </a:solidFill>
                <a:latin typeface="Times New Roman" panose="02020603050405020304" pitchFamily="18" charset="0"/>
                <a:cs typeface="Times New Roman" panose="02020603050405020304" pitchFamily="18" charset="0"/>
              </a:rPr>
              <a:t>Crossover</a:t>
            </a:r>
            <a:r>
              <a:rPr lang="en-US" dirty="0">
                <a:solidFill>
                  <a:prstClr val="black"/>
                </a:solidFill>
                <a:latin typeface="Times New Roman" panose="02020603050405020304" pitchFamily="18" charset="0"/>
                <a:cs typeface="Times New Roman" panose="02020603050405020304" pitchFamily="18" charset="0"/>
              </a:rPr>
              <a:t>: </a:t>
            </a:r>
            <a:r>
              <a:rPr lang="en-US" b="1" dirty="0">
                <a:solidFill>
                  <a:prstClr val="black"/>
                </a:solidFill>
                <a:latin typeface="Times New Roman" panose="02020603050405020304" pitchFamily="18" charset="0"/>
                <a:cs typeface="Times New Roman" panose="02020603050405020304" pitchFamily="18" charset="0"/>
              </a:rPr>
              <a:t>Mixing genetic information </a:t>
            </a:r>
            <a:r>
              <a:rPr lang="en-US" dirty="0">
                <a:solidFill>
                  <a:prstClr val="black"/>
                </a:solidFill>
                <a:latin typeface="Times New Roman" panose="02020603050405020304" pitchFamily="18" charset="0"/>
                <a:cs typeface="Times New Roman" panose="02020603050405020304" pitchFamily="18" charset="0"/>
              </a:rPr>
              <a:t>from two parents to create new offspring with combined traits.</a:t>
            </a:r>
          </a:p>
          <a:p>
            <a:pPr marL="1257300" lvl="2" indent="-342900" algn="just">
              <a:lnSpc>
                <a:spcPct val="150000"/>
              </a:lnSpc>
              <a:buFont typeface="Courier New" panose="02070309020205020404" pitchFamily="49" charset="0"/>
              <a:buChar char="o"/>
            </a:pPr>
            <a:r>
              <a:rPr lang="en-US" b="1" dirty="0">
                <a:solidFill>
                  <a:prstClr val="black"/>
                </a:solidFill>
                <a:latin typeface="Times New Roman" panose="02020603050405020304" pitchFamily="18" charset="0"/>
                <a:cs typeface="Times New Roman" panose="02020603050405020304" pitchFamily="18" charset="0"/>
              </a:rPr>
              <a:t>Mutation</a:t>
            </a:r>
            <a:r>
              <a:rPr lang="en-US" dirty="0">
                <a:solidFill>
                  <a:prstClr val="black"/>
                </a:solidFill>
                <a:latin typeface="Times New Roman" panose="02020603050405020304" pitchFamily="18" charset="0"/>
                <a:cs typeface="Times New Roman" panose="02020603050405020304" pitchFamily="18" charset="0"/>
              </a:rPr>
              <a:t>: </a:t>
            </a:r>
            <a:r>
              <a:rPr lang="en-US" b="1" dirty="0">
                <a:solidFill>
                  <a:prstClr val="black"/>
                </a:solidFill>
                <a:latin typeface="Times New Roman" panose="02020603050405020304" pitchFamily="18" charset="0"/>
                <a:cs typeface="Times New Roman" panose="02020603050405020304" pitchFamily="18" charset="0"/>
              </a:rPr>
              <a:t>Small random changes </a:t>
            </a:r>
            <a:r>
              <a:rPr lang="en-US" dirty="0">
                <a:solidFill>
                  <a:prstClr val="black"/>
                </a:solidFill>
                <a:latin typeface="Times New Roman" panose="02020603050405020304" pitchFamily="18" charset="0"/>
                <a:cs typeface="Times New Roman" panose="02020603050405020304" pitchFamily="18" charset="0"/>
              </a:rPr>
              <a:t>in features that keep diversity and help discover better solutions.</a:t>
            </a:r>
          </a:p>
          <a:p>
            <a:pPr lvl="2" algn="ctr">
              <a:lnSpc>
                <a:spcPct val="150000"/>
              </a:lnSpc>
            </a:pPr>
            <a:r>
              <a:rPr lang="en-US" b="1" dirty="0">
                <a:solidFill>
                  <a:srgbClr val="C00000"/>
                </a:solidFill>
                <a:latin typeface="Times New Roman" panose="02020603050405020304" pitchFamily="18" charset="0"/>
                <a:cs typeface="Times New Roman" panose="02020603050405020304" pitchFamily="18" charset="0"/>
              </a:rPr>
              <a:t>(For more information about GA, please refer to section one.)</a:t>
            </a:r>
          </a:p>
        </p:txBody>
      </p:sp>
      <p:pic>
        <p:nvPicPr>
          <p:cNvPr id="3" name="Picture 2">
            <a:extLst>
              <a:ext uri="{FF2B5EF4-FFF2-40B4-BE49-F238E27FC236}">
                <a16:creationId xmlns:a16="http://schemas.microsoft.com/office/drawing/2014/main" id="{0D32EC7B-E997-A219-149A-249B731844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95427" y="6240625"/>
            <a:ext cx="596573" cy="5965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descr="A colorful dna strand with text and icons&#10;&#10;AI-generated content may be incorrect.">
            <a:extLst>
              <a:ext uri="{FF2B5EF4-FFF2-40B4-BE49-F238E27FC236}">
                <a16:creationId xmlns:a16="http://schemas.microsoft.com/office/drawing/2014/main" id="{EAA8D868-FA60-1B38-A9C0-E086B2FC37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8800" y="20802"/>
            <a:ext cx="1473200" cy="828675"/>
          </a:xfrm>
          <a:prstGeom prst="rect">
            <a:avLst/>
          </a:prstGeom>
        </p:spPr>
      </p:pic>
    </p:spTree>
    <p:extLst>
      <p:ext uri="{BB962C8B-B14F-4D97-AF65-F5344CB8AC3E}">
        <p14:creationId xmlns:p14="http://schemas.microsoft.com/office/powerpoint/2010/main" val="40457048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6">
            <a:extLst>
              <a:ext uri="{FF2B5EF4-FFF2-40B4-BE49-F238E27FC236}">
                <a16:creationId xmlns:a16="http://schemas.microsoft.com/office/drawing/2014/main" id="{B363FA28-C2BD-0C73-44CA-D45AC311C083}"/>
              </a:ext>
            </a:extLst>
          </p:cNvPr>
          <p:cNvSpPr>
            <a:spLocks noGrp="1"/>
          </p:cNvSpPr>
          <p:nvPr>
            <p:ph type="sldNum" sz="quarter" idx="12"/>
          </p:nvPr>
        </p:nvSpPr>
        <p:spPr>
          <a:xfrm>
            <a:off x="8610600" y="6356350"/>
            <a:ext cx="2743200" cy="365125"/>
          </a:xfrm>
        </p:spPr>
        <p:txBody>
          <a:bodyPr/>
          <a:lstStyle/>
          <a:p>
            <a:fld id="{3A694A67-C786-4D0F-8D4E-38672C8D6A33}" type="slidenum">
              <a:rPr lang="en-US" sz="1800" b="1" smtClean="0">
                <a:solidFill>
                  <a:srgbClr val="FF0000"/>
                </a:solidFill>
              </a:rPr>
              <a:t>4</a:t>
            </a:fld>
            <a:endParaRPr lang="en-US" sz="1800" b="1" dirty="0">
              <a:solidFill>
                <a:srgbClr val="FF0000"/>
              </a:solidFill>
            </a:endParaRPr>
          </a:p>
        </p:txBody>
      </p:sp>
      <p:sp>
        <p:nvSpPr>
          <p:cNvPr id="2" name="TextBox 1">
            <a:extLst>
              <a:ext uri="{FF2B5EF4-FFF2-40B4-BE49-F238E27FC236}">
                <a16:creationId xmlns:a16="http://schemas.microsoft.com/office/drawing/2014/main" id="{FC73B943-1CDB-4224-99A3-F063231BCCE7}"/>
              </a:ext>
            </a:extLst>
          </p:cNvPr>
          <p:cNvSpPr txBox="1"/>
          <p:nvPr/>
        </p:nvSpPr>
        <p:spPr>
          <a:xfrm>
            <a:off x="214313" y="261938"/>
            <a:ext cx="11615737" cy="4459169"/>
          </a:xfrm>
          <a:prstGeom prst="rect">
            <a:avLst/>
          </a:prstGeom>
          <a:noFill/>
        </p:spPr>
        <p:txBody>
          <a:bodyPr wrap="square" rtlCol="0">
            <a:spAutoFit/>
          </a:bodyPr>
          <a:lstStyle/>
          <a:p>
            <a:pPr marL="342900" indent="-342900">
              <a:buFont typeface="Arial" panose="020B0604020202020204" pitchFamily="34" charset="0"/>
              <a:buChar char="•"/>
            </a:pPr>
            <a:r>
              <a:rPr lang="en-US" sz="2400" b="1" dirty="0">
                <a:solidFill>
                  <a:srgbClr val="C00000"/>
                </a:solidFill>
                <a:latin typeface="Times New Roman" panose="02020603050405020304" pitchFamily="18" charset="0"/>
                <a:cs typeface="Times New Roman" panose="02020603050405020304" pitchFamily="18" charset="0"/>
              </a:rPr>
              <a:t>Optimization Problems</a:t>
            </a:r>
          </a:p>
          <a:p>
            <a:pPr marL="800100" lvl="1" indent="-342900">
              <a:buFont typeface="Wingdings" panose="05000000000000000000" pitchFamily="2" charset="2"/>
              <a:buChar char="v"/>
            </a:pPr>
            <a:r>
              <a:rPr lang="en-US" sz="2000" b="1" dirty="0">
                <a:solidFill>
                  <a:srgbClr val="002060"/>
                </a:solidFill>
                <a:latin typeface="Times New Roman" panose="02020603050405020304" pitchFamily="18" charset="0"/>
                <a:cs typeface="Times New Roman" panose="02020603050405020304" pitchFamily="18" charset="0"/>
              </a:rPr>
              <a:t>Exoplanetary Adaptation Simulation by Genetic Algorithm (GA)</a:t>
            </a:r>
          </a:p>
          <a:p>
            <a:pPr marL="1257300" lvl="2" indent="-342900" algn="just">
              <a:lnSpc>
                <a:spcPct val="150000"/>
              </a:lnSpc>
              <a:buFont typeface="Courier New" panose="02070309020205020404" pitchFamily="49" charset="0"/>
              <a:buChar char="o"/>
            </a:pPr>
            <a:r>
              <a:rPr lang="en-US" b="1" dirty="0">
                <a:solidFill>
                  <a:prstClr val="black"/>
                </a:solidFill>
                <a:latin typeface="Times New Roman" panose="02020603050405020304" pitchFamily="18" charset="0"/>
                <a:cs typeface="Times New Roman" panose="02020603050405020304" pitchFamily="18" charset="0"/>
              </a:rPr>
              <a:t>Planetary Environment</a:t>
            </a:r>
            <a:r>
              <a:rPr lang="en-US" dirty="0">
                <a:solidFill>
                  <a:prstClr val="black"/>
                </a:solidFill>
                <a:latin typeface="Times New Roman" panose="02020603050405020304" pitchFamily="18" charset="0"/>
                <a:cs typeface="Times New Roman" panose="02020603050405020304" pitchFamily="18" charset="0"/>
              </a:rPr>
              <a:t>: A set of natural conditions on a planet, such as gravity, temperature, radiation, and atmosphere.</a:t>
            </a:r>
          </a:p>
          <a:p>
            <a:pPr marL="1257300" lvl="2" indent="-342900" algn="just">
              <a:lnSpc>
                <a:spcPct val="150000"/>
              </a:lnSpc>
              <a:buFont typeface="Courier New" panose="02070309020205020404" pitchFamily="49" charset="0"/>
              <a:buChar char="o"/>
            </a:pPr>
            <a:r>
              <a:rPr lang="en-US" b="1" dirty="0">
                <a:solidFill>
                  <a:srgbClr val="00B0F0"/>
                </a:solidFill>
                <a:latin typeface="Times New Roman" panose="02020603050405020304" pitchFamily="18" charset="0"/>
                <a:cs typeface="Times New Roman" panose="02020603050405020304" pitchFamily="18" charset="0"/>
              </a:rPr>
              <a:t>Radiation Resistance</a:t>
            </a:r>
            <a:r>
              <a:rPr lang="en-US" dirty="0">
                <a:solidFill>
                  <a:prstClr val="black"/>
                </a:solidFill>
                <a:latin typeface="Times New Roman" panose="02020603050405020304" pitchFamily="18" charset="0"/>
                <a:cs typeface="Times New Roman" panose="02020603050405020304" pitchFamily="18" charset="0"/>
              </a:rPr>
              <a:t>: The ability of an organism to withstand harmful cosmic or solar radiation.</a:t>
            </a:r>
          </a:p>
          <a:p>
            <a:pPr marL="1257300" lvl="2" indent="-342900" algn="just">
              <a:lnSpc>
                <a:spcPct val="150000"/>
              </a:lnSpc>
              <a:buFont typeface="Courier New" panose="02070309020205020404" pitchFamily="49" charset="0"/>
              <a:buChar char="o"/>
            </a:pPr>
            <a:r>
              <a:rPr lang="en-US" b="1" dirty="0">
                <a:solidFill>
                  <a:srgbClr val="00B0F0"/>
                </a:solidFill>
                <a:latin typeface="Times New Roman" panose="02020603050405020304" pitchFamily="18" charset="0"/>
                <a:cs typeface="Times New Roman" panose="02020603050405020304" pitchFamily="18" charset="0"/>
              </a:rPr>
              <a:t>Bone Density</a:t>
            </a:r>
            <a:r>
              <a:rPr lang="en-US" dirty="0">
                <a:solidFill>
                  <a:prstClr val="black"/>
                </a:solidFill>
                <a:latin typeface="Times New Roman" panose="02020603050405020304" pitchFamily="18" charset="0"/>
                <a:cs typeface="Times New Roman" panose="02020603050405020304" pitchFamily="18" charset="0"/>
              </a:rPr>
              <a:t>: A measure of bone strength, important for surviving on planets with stronger or weaker gravity.</a:t>
            </a:r>
          </a:p>
          <a:p>
            <a:pPr marL="1257300" lvl="2" indent="-342900" algn="just">
              <a:lnSpc>
                <a:spcPct val="150000"/>
              </a:lnSpc>
              <a:buFont typeface="Courier New" panose="02070309020205020404" pitchFamily="49" charset="0"/>
              <a:buChar char="o"/>
            </a:pPr>
            <a:r>
              <a:rPr lang="en-US" b="1" dirty="0">
                <a:solidFill>
                  <a:srgbClr val="00B0F0"/>
                </a:solidFill>
                <a:latin typeface="Times New Roman" panose="02020603050405020304" pitchFamily="18" charset="0"/>
                <a:cs typeface="Times New Roman" panose="02020603050405020304" pitchFamily="18" charset="0"/>
              </a:rPr>
              <a:t>Oxygen Efficiency</a:t>
            </a:r>
            <a:r>
              <a:rPr lang="en-US" dirty="0">
                <a:solidFill>
                  <a:prstClr val="black"/>
                </a:solidFill>
                <a:latin typeface="Times New Roman" panose="02020603050405020304" pitchFamily="18" charset="0"/>
                <a:cs typeface="Times New Roman" panose="02020603050405020304" pitchFamily="18" charset="0"/>
              </a:rPr>
              <a:t>: How well an organism can use oxygen from the planet’s atmosphere to survive.</a:t>
            </a:r>
          </a:p>
          <a:p>
            <a:pPr marL="1257300" lvl="2" indent="-342900" algn="just">
              <a:lnSpc>
                <a:spcPct val="150000"/>
              </a:lnSpc>
              <a:buFont typeface="Courier New" panose="02070309020205020404" pitchFamily="49" charset="0"/>
              <a:buChar char="o"/>
            </a:pPr>
            <a:r>
              <a:rPr lang="en-US" b="1" dirty="0">
                <a:solidFill>
                  <a:srgbClr val="00B0F0"/>
                </a:solidFill>
                <a:latin typeface="Times New Roman" panose="02020603050405020304" pitchFamily="18" charset="0"/>
                <a:cs typeface="Times New Roman" panose="02020603050405020304" pitchFamily="18" charset="0"/>
              </a:rPr>
              <a:t>Temperature Adaptability</a:t>
            </a:r>
            <a:r>
              <a:rPr lang="en-US" dirty="0">
                <a:solidFill>
                  <a:prstClr val="black"/>
                </a:solidFill>
                <a:latin typeface="Times New Roman" panose="02020603050405020304" pitchFamily="18" charset="0"/>
                <a:cs typeface="Times New Roman" panose="02020603050405020304" pitchFamily="18" charset="0"/>
              </a:rPr>
              <a:t>: The capacity to live and function across extreme hot or cold conditions.</a:t>
            </a:r>
          </a:p>
          <a:p>
            <a:pPr marL="1257300" lvl="2" indent="-342900" algn="just">
              <a:lnSpc>
                <a:spcPct val="150000"/>
              </a:lnSpc>
              <a:buFont typeface="Courier New" panose="02070309020205020404" pitchFamily="49" charset="0"/>
              <a:buChar char="o"/>
            </a:pPr>
            <a:r>
              <a:rPr lang="en-US" b="1" dirty="0">
                <a:solidFill>
                  <a:srgbClr val="00B0F0"/>
                </a:solidFill>
                <a:latin typeface="Times New Roman" panose="02020603050405020304" pitchFamily="18" charset="0"/>
                <a:cs typeface="Times New Roman" panose="02020603050405020304" pitchFamily="18" charset="0"/>
              </a:rPr>
              <a:t>Stress Resilience</a:t>
            </a:r>
            <a:r>
              <a:rPr lang="en-US" dirty="0">
                <a:solidFill>
                  <a:prstClr val="black"/>
                </a:solidFill>
                <a:latin typeface="Times New Roman" panose="02020603050405020304" pitchFamily="18" charset="0"/>
                <a:cs typeface="Times New Roman" panose="02020603050405020304" pitchFamily="18" charset="0"/>
              </a:rPr>
              <a:t>: The ability to handle long days, harsh climates, or unpredictable environments.</a:t>
            </a:r>
          </a:p>
          <a:p>
            <a:pPr marL="1257300" lvl="2" indent="-342900" algn="just">
              <a:lnSpc>
                <a:spcPct val="150000"/>
              </a:lnSpc>
              <a:buFont typeface="Courier New" panose="02070309020205020404" pitchFamily="49" charset="0"/>
              <a:buChar char="o"/>
            </a:pPr>
            <a:r>
              <a:rPr lang="en-US" b="1" dirty="0">
                <a:solidFill>
                  <a:prstClr val="black"/>
                </a:solidFill>
                <a:latin typeface="Times New Roman" panose="02020603050405020304" pitchFamily="18" charset="0"/>
                <a:cs typeface="Times New Roman" panose="02020603050405020304" pitchFamily="18" charset="0"/>
              </a:rPr>
              <a:t>Fitness Convergence</a:t>
            </a:r>
            <a:r>
              <a:rPr lang="en-US" dirty="0">
                <a:solidFill>
                  <a:prstClr val="black"/>
                </a:solidFill>
                <a:latin typeface="Times New Roman" panose="02020603050405020304" pitchFamily="18" charset="0"/>
                <a:cs typeface="Times New Roman" panose="02020603050405020304" pitchFamily="18" charset="0"/>
              </a:rPr>
              <a:t>: </a:t>
            </a:r>
            <a:r>
              <a:rPr lang="en-US" b="1" dirty="0">
                <a:solidFill>
                  <a:prstClr val="black"/>
                </a:solidFill>
                <a:latin typeface="Times New Roman" panose="02020603050405020304" pitchFamily="18" charset="0"/>
                <a:cs typeface="Times New Roman" panose="02020603050405020304" pitchFamily="18" charset="0"/>
              </a:rPr>
              <a:t>When evolution stabilizes </a:t>
            </a:r>
            <a:r>
              <a:rPr lang="en-US" dirty="0">
                <a:solidFill>
                  <a:prstClr val="black"/>
                </a:solidFill>
                <a:latin typeface="Times New Roman" panose="02020603050405020304" pitchFamily="18" charset="0"/>
                <a:cs typeface="Times New Roman" panose="02020603050405020304" pitchFamily="18" charset="0"/>
              </a:rPr>
              <a:t>and no major improvements occur, showing adaptation is nearly complete.</a:t>
            </a:r>
          </a:p>
        </p:txBody>
      </p:sp>
      <p:pic>
        <p:nvPicPr>
          <p:cNvPr id="3" name="Picture 2">
            <a:extLst>
              <a:ext uri="{FF2B5EF4-FFF2-40B4-BE49-F238E27FC236}">
                <a16:creationId xmlns:a16="http://schemas.microsoft.com/office/drawing/2014/main" id="{0D32EC7B-E997-A219-149A-249B731844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95427" y="6240625"/>
            <a:ext cx="596573" cy="5965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descr="A colorful dna strand with text and icons&#10;&#10;AI-generated content may be incorrect.">
            <a:extLst>
              <a:ext uri="{FF2B5EF4-FFF2-40B4-BE49-F238E27FC236}">
                <a16:creationId xmlns:a16="http://schemas.microsoft.com/office/drawing/2014/main" id="{EAA8D868-FA60-1B38-A9C0-E086B2FC37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8800" y="20802"/>
            <a:ext cx="1473200" cy="828675"/>
          </a:xfrm>
          <a:prstGeom prst="rect">
            <a:avLst/>
          </a:prstGeom>
        </p:spPr>
      </p:pic>
    </p:spTree>
    <p:extLst>
      <p:ext uri="{BB962C8B-B14F-4D97-AF65-F5344CB8AC3E}">
        <p14:creationId xmlns:p14="http://schemas.microsoft.com/office/powerpoint/2010/main" val="39224103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6">
            <a:extLst>
              <a:ext uri="{FF2B5EF4-FFF2-40B4-BE49-F238E27FC236}">
                <a16:creationId xmlns:a16="http://schemas.microsoft.com/office/drawing/2014/main" id="{B363FA28-C2BD-0C73-44CA-D45AC311C083}"/>
              </a:ext>
            </a:extLst>
          </p:cNvPr>
          <p:cNvSpPr>
            <a:spLocks noGrp="1"/>
          </p:cNvSpPr>
          <p:nvPr>
            <p:ph type="sldNum" sz="quarter" idx="12"/>
          </p:nvPr>
        </p:nvSpPr>
        <p:spPr>
          <a:xfrm>
            <a:off x="8610600" y="6356350"/>
            <a:ext cx="2743200" cy="365125"/>
          </a:xfrm>
        </p:spPr>
        <p:txBody>
          <a:bodyPr/>
          <a:lstStyle/>
          <a:p>
            <a:fld id="{3A694A67-C786-4D0F-8D4E-38672C8D6A33}" type="slidenum">
              <a:rPr lang="en-US" sz="1800" b="1" smtClean="0">
                <a:solidFill>
                  <a:srgbClr val="FF0000"/>
                </a:solidFill>
              </a:rPr>
              <a:t>5</a:t>
            </a:fld>
            <a:endParaRPr lang="en-US" sz="1800" b="1" dirty="0">
              <a:solidFill>
                <a:srgbClr val="FF0000"/>
              </a:solidFill>
            </a:endParaRPr>
          </a:p>
        </p:txBody>
      </p:sp>
      <p:sp>
        <p:nvSpPr>
          <p:cNvPr id="2" name="TextBox 1">
            <a:extLst>
              <a:ext uri="{FF2B5EF4-FFF2-40B4-BE49-F238E27FC236}">
                <a16:creationId xmlns:a16="http://schemas.microsoft.com/office/drawing/2014/main" id="{FC73B943-1CDB-4224-99A3-F063231BCCE7}"/>
              </a:ext>
            </a:extLst>
          </p:cNvPr>
          <p:cNvSpPr txBox="1"/>
          <p:nvPr/>
        </p:nvSpPr>
        <p:spPr>
          <a:xfrm>
            <a:off x="214313" y="261938"/>
            <a:ext cx="11615737" cy="769441"/>
          </a:xfrm>
          <a:prstGeom prst="rect">
            <a:avLst/>
          </a:prstGeom>
          <a:noFill/>
        </p:spPr>
        <p:txBody>
          <a:bodyPr wrap="square" rtlCol="0">
            <a:spAutoFit/>
          </a:bodyPr>
          <a:lstStyle/>
          <a:p>
            <a:pPr marL="342900" indent="-342900">
              <a:buFont typeface="Arial" panose="020B0604020202020204" pitchFamily="34" charset="0"/>
              <a:buChar char="•"/>
            </a:pPr>
            <a:r>
              <a:rPr lang="en-US" sz="2400" b="1" dirty="0">
                <a:solidFill>
                  <a:srgbClr val="C00000"/>
                </a:solidFill>
                <a:latin typeface="Times New Roman" panose="02020603050405020304" pitchFamily="18" charset="0"/>
                <a:cs typeface="Times New Roman" panose="02020603050405020304" pitchFamily="18" charset="0"/>
              </a:rPr>
              <a:t>Optimization Problems</a:t>
            </a:r>
          </a:p>
          <a:p>
            <a:pPr marL="800100" lvl="1" indent="-342900">
              <a:buFont typeface="Wingdings" panose="05000000000000000000" pitchFamily="2" charset="2"/>
              <a:buChar char="v"/>
            </a:pPr>
            <a:r>
              <a:rPr lang="en-US" sz="2000" b="1" dirty="0">
                <a:solidFill>
                  <a:srgbClr val="002060"/>
                </a:solidFill>
                <a:latin typeface="Times New Roman" panose="02020603050405020304" pitchFamily="18" charset="0"/>
                <a:cs typeface="Times New Roman" panose="02020603050405020304" pitchFamily="18" charset="0"/>
              </a:rPr>
              <a:t>Exoplanetary Adaptation Simulation by Genetic Algorithm (GA)</a:t>
            </a:r>
          </a:p>
        </p:txBody>
      </p:sp>
      <p:pic>
        <p:nvPicPr>
          <p:cNvPr id="3" name="Picture 2">
            <a:extLst>
              <a:ext uri="{FF2B5EF4-FFF2-40B4-BE49-F238E27FC236}">
                <a16:creationId xmlns:a16="http://schemas.microsoft.com/office/drawing/2014/main" id="{0D32EC7B-E997-A219-149A-249B731844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95427" y="6240625"/>
            <a:ext cx="596573" cy="5965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descr="A colorful dna strand with text and icons&#10;&#10;AI-generated content may be incorrect.">
            <a:extLst>
              <a:ext uri="{FF2B5EF4-FFF2-40B4-BE49-F238E27FC236}">
                <a16:creationId xmlns:a16="http://schemas.microsoft.com/office/drawing/2014/main" id="{EAA8D868-FA60-1B38-A9C0-E086B2FC37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8800" y="20802"/>
            <a:ext cx="1473200" cy="828675"/>
          </a:xfrm>
          <a:prstGeom prst="rect">
            <a:avLst/>
          </a:prstGeom>
        </p:spPr>
      </p:pic>
      <p:pic>
        <p:nvPicPr>
          <p:cNvPr id="9" name="Picture 8" descr="A screen shot of a planet&#10;&#10;AI-generated content may be incorrect.">
            <a:extLst>
              <a:ext uri="{FF2B5EF4-FFF2-40B4-BE49-F238E27FC236}">
                <a16:creationId xmlns:a16="http://schemas.microsoft.com/office/drawing/2014/main" id="{B470EB79-DE86-B8DF-076A-7CF579C5F1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4786" y="986539"/>
            <a:ext cx="5298927" cy="5298927"/>
          </a:xfrm>
          <a:prstGeom prst="rect">
            <a:avLst/>
          </a:prstGeom>
          <a:ln>
            <a:noFill/>
          </a:ln>
          <a:effectLst>
            <a:softEdge rad="112500"/>
          </a:effectLst>
        </p:spPr>
      </p:pic>
      <p:sp>
        <p:nvSpPr>
          <p:cNvPr id="8" name="Rectangle: Rounded Corners 7">
            <a:extLst>
              <a:ext uri="{FF2B5EF4-FFF2-40B4-BE49-F238E27FC236}">
                <a16:creationId xmlns:a16="http://schemas.microsoft.com/office/drawing/2014/main" id="{DB925D88-42BD-72B8-432F-3EF5AE642F57}"/>
              </a:ext>
            </a:extLst>
          </p:cNvPr>
          <p:cNvSpPr/>
          <p:nvPr/>
        </p:nvSpPr>
        <p:spPr>
          <a:xfrm>
            <a:off x="214313" y="2332066"/>
            <a:ext cx="6281736" cy="27018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b="1" dirty="0">
                <a:solidFill>
                  <a:schemeClr val="bg1"/>
                </a:solidFill>
                <a:latin typeface="Times New Roman" panose="02020603050405020304" pitchFamily="18" charset="0"/>
                <a:cs typeface="Times New Roman" panose="02020603050405020304" pitchFamily="18" charset="0"/>
              </a:rPr>
              <a:t>High gravity </a:t>
            </a:r>
            <a:r>
              <a:rPr lang="en-US" b="1" dirty="0">
                <a:solidFill>
                  <a:srgbClr val="FFFF00"/>
                </a:solidFill>
                <a:latin typeface="Times New Roman" panose="02020603050405020304" pitchFamily="18" charset="0"/>
                <a:cs typeface="Times New Roman" panose="02020603050405020304" pitchFamily="18" charset="0"/>
              </a:rPr>
              <a:t>→</a:t>
            </a:r>
            <a:r>
              <a:rPr lang="en-US" b="1"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needs</a:t>
            </a:r>
            <a:r>
              <a:rPr lang="en-US" b="1" dirty="0">
                <a:solidFill>
                  <a:schemeClr val="bg1"/>
                </a:solidFill>
                <a:latin typeface="Times New Roman" panose="02020603050405020304" pitchFamily="18" charset="0"/>
                <a:cs typeface="Times New Roman" panose="02020603050405020304" pitchFamily="18" charset="0"/>
              </a:rPr>
              <a:t> high bone density</a:t>
            </a:r>
          </a:p>
          <a:p>
            <a:pPr algn="ctr">
              <a:lnSpc>
                <a:spcPct val="150000"/>
              </a:lnSpc>
            </a:pPr>
            <a:r>
              <a:rPr lang="en-US" b="1" dirty="0">
                <a:solidFill>
                  <a:schemeClr val="bg1"/>
                </a:solidFill>
                <a:latin typeface="Times New Roman" panose="02020603050405020304" pitchFamily="18" charset="0"/>
                <a:cs typeface="Times New Roman" panose="02020603050405020304" pitchFamily="18" charset="0"/>
              </a:rPr>
              <a:t>Low oxygen </a:t>
            </a:r>
            <a:r>
              <a:rPr lang="en-US" b="1" dirty="0">
                <a:solidFill>
                  <a:srgbClr val="FFFF00"/>
                </a:solidFill>
                <a:latin typeface="Times New Roman" panose="02020603050405020304" pitchFamily="18" charset="0"/>
                <a:cs typeface="Times New Roman" panose="02020603050405020304" pitchFamily="18" charset="0"/>
              </a:rPr>
              <a:t>→</a:t>
            </a:r>
            <a:r>
              <a:rPr lang="en-US" b="1"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needs</a:t>
            </a:r>
            <a:r>
              <a:rPr lang="en-US" b="1" dirty="0">
                <a:solidFill>
                  <a:schemeClr val="bg1"/>
                </a:solidFill>
                <a:latin typeface="Times New Roman" panose="02020603050405020304" pitchFamily="18" charset="0"/>
                <a:cs typeface="Times New Roman" panose="02020603050405020304" pitchFamily="18" charset="0"/>
              </a:rPr>
              <a:t> high oxygen efficiency</a:t>
            </a:r>
          </a:p>
          <a:p>
            <a:pPr algn="ctr">
              <a:lnSpc>
                <a:spcPct val="150000"/>
              </a:lnSpc>
            </a:pPr>
            <a:r>
              <a:rPr lang="en-US" b="1" dirty="0">
                <a:solidFill>
                  <a:schemeClr val="bg1"/>
                </a:solidFill>
                <a:latin typeface="Times New Roman" panose="02020603050405020304" pitchFamily="18" charset="0"/>
                <a:cs typeface="Times New Roman" panose="02020603050405020304" pitchFamily="18" charset="0"/>
              </a:rPr>
              <a:t>Strong radiation </a:t>
            </a:r>
            <a:r>
              <a:rPr lang="en-US" b="1" dirty="0">
                <a:solidFill>
                  <a:srgbClr val="FFFF00"/>
                </a:solidFill>
                <a:latin typeface="Times New Roman" panose="02020603050405020304" pitchFamily="18" charset="0"/>
                <a:cs typeface="Times New Roman" panose="02020603050405020304" pitchFamily="18" charset="0"/>
              </a:rPr>
              <a:t>→</a:t>
            </a:r>
            <a:r>
              <a:rPr lang="en-US" b="1"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needs</a:t>
            </a:r>
            <a:r>
              <a:rPr lang="en-US" b="1" dirty="0">
                <a:solidFill>
                  <a:schemeClr val="bg1"/>
                </a:solidFill>
                <a:latin typeface="Times New Roman" panose="02020603050405020304" pitchFamily="18" charset="0"/>
                <a:cs typeface="Times New Roman" panose="02020603050405020304" pitchFamily="18" charset="0"/>
              </a:rPr>
              <a:t> high radiation resistance</a:t>
            </a:r>
          </a:p>
          <a:p>
            <a:pPr algn="ctr">
              <a:lnSpc>
                <a:spcPct val="150000"/>
              </a:lnSpc>
            </a:pPr>
            <a:r>
              <a:rPr lang="en-US" b="1" dirty="0">
                <a:solidFill>
                  <a:schemeClr val="bg1"/>
                </a:solidFill>
                <a:latin typeface="Times New Roman" panose="02020603050405020304" pitchFamily="18" charset="0"/>
                <a:cs typeface="Times New Roman" panose="02020603050405020304" pitchFamily="18" charset="0"/>
              </a:rPr>
              <a:t>Extreme temperature range </a:t>
            </a:r>
            <a:r>
              <a:rPr lang="en-US" b="1" dirty="0">
                <a:solidFill>
                  <a:srgbClr val="FFFF00"/>
                </a:solidFill>
                <a:latin typeface="Times New Roman" panose="02020603050405020304" pitchFamily="18" charset="0"/>
                <a:cs typeface="Times New Roman" panose="02020603050405020304" pitchFamily="18" charset="0"/>
              </a:rPr>
              <a:t>→</a:t>
            </a:r>
            <a:r>
              <a:rPr lang="en-US" b="1"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needs</a:t>
            </a:r>
            <a:r>
              <a:rPr lang="en-US" b="1" dirty="0">
                <a:solidFill>
                  <a:schemeClr val="bg1"/>
                </a:solidFill>
                <a:latin typeface="Times New Roman" panose="02020603050405020304" pitchFamily="18" charset="0"/>
                <a:cs typeface="Times New Roman" panose="02020603050405020304" pitchFamily="18" charset="0"/>
              </a:rPr>
              <a:t> high temperature adaptability</a:t>
            </a:r>
          </a:p>
          <a:p>
            <a:pPr algn="ctr">
              <a:lnSpc>
                <a:spcPct val="150000"/>
              </a:lnSpc>
            </a:pPr>
            <a:r>
              <a:rPr lang="en-US" b="1" dirty="0">
                <a:solidFill>
                  <a:schemeClr val="bg1"/>
                </a:solidFill>
                <a:latin typeface="Times New Roman" panose="02020603050405020304" pitchFamily="18" charset="0"/>
                <a:cs typeface="Times New Roman" panose="02020603050405020304" pitchFamily="18" charset="0"/>
              </a:rPr>
              <a:t>Long or stressful day cycles </a:t>
            </a:r>
            <a:r>
              <a:rPr lang="en-US" b="1" dirty="0">
                <a:solidFill>
                  <a:srgbClr val="FFFF00"/>
                </a:solidFill>
                <a:latin typeface="Times New Roman" panose="02020603050405020304" pitchFamily="18" charset="0"/>
                <a:cs typeface="Times New Roman" panose="02020603050405020304" pitchFamily="18" charset="0"/>
              </a:rPr>
              <a:t>→</a:t>
            </a:r>
            <a:r>
              <a:rPr lang="en-US" b="1"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needs</a:t>
            </a:r>
            <a:r>
              <a:rPr lang="en-US" b="1" dirty="0">
                <a:solidFill>
                  <a:schemeClr val="bg1"/>
                </a:solidFill>
                <a:latin typeface="Times New Roman" panose="02020603050405020304" pitchFamily="18" charset="0"/>
                <a:cs typeface="Times New Roman" panose="02020603050405020304" pitchFamily="18" charset="0"/>
              </a:rPr>
              <a:t> high stress resilience</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14153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6">
            <a:extLst>
              <a:ext uri="{FF2B5EF4-FFF2-40B4-BE49-F238E27FC236}">
                <a16:creationId xmlns:a16="http://schemas.microsoft.com/office/drawing/2014/main" id="{B363FA28-C2BD-0C73-44CA-D45AC311C083}"/>
              </a:ext>
            </a:extLst>
          </p:cNvPr>
          <p:cNvSpPr>
            <a:spLocks noGrp="1"/>
          </p:cNvSpPr>
          <p:nvPr>
            <p:ph type="sldNum" sz="quarter" idx="12"/>
          </p:nvPr>
        </p:nvSpPr>
        <p:spPr>
          <a:xfrm>
            <a:off x="8610600" y="6356350"/>
            <a:ext cx="2743200" cy="365125"/>
          </a:xfrm>
        </p:spPr>
        <p:txBody>
          <a:bodyPr/>
          <a:lstStyle/>
          <a:p>
            <a:fld id="{3A694A67-C786-4D0F-8D4E-38672C8D6A33}" type="slidenum">
              <a:rPr lang="en-US" sz="1800" b="1" smtClean="0">
                <a:solidFill>
                  <a:srgbClr val="FF0000"/>
                </a:solidFill>
              </a:rPr>
              <a:t>6</a:t>
            </a:fld>
            <a:endParaRPr lang="en-US" sz="1800" b="1" dirty="0">
              <a:solidFill>
                <a:srgbClr val="FF0000"/>
              </a:solidFill>
            </a:endParaRPr>
          </a:p>
        </p:txBody>
      </p:sp>
      <p:sp>
        <p:nvSpPr>
          <p:cNvPr id="2" name="TextBox 1">
            <a:extLst>
              <a:ext uri="{FF2B5EF4-FFF2-40B4-BE49-F238E27FC236}">
                <a16:creationId xmlns:a16="http://schemas.microsoft.com/office/drawing/2014/main" id="{FC73B943-1CDB-4224-99A3-F063231BCCE7}"/>
              </a:ext>
            </a:extLst>
          </p:cNvPr>
          <p:cNvSpPr txBox="1"/>
          <p:nvPr/>
        </p:nvSpPr>
        <p:spPr>
          <a:xfrm>
            <a:off x="214313" y="261938"/>
            <a:ext cx="11615737" cy="6121163"/>
          </a:xfrm>
          <a:prstGeom prst="rect">
            <a:avLst/>
          </a:prstGeom>
          <a:noFill/>
        </p:spPr>
        <p:txBody>
          <a:bodyPr wrap="square" rtlCol="0">
            <a:spAutoFit/>
          </a:bodyPr>
          <a:lstStyle/>
          <a:p>
            <a:pPr marL="342900" indent="-342900">
              <a:buFont typeface="Arial" panose="020B0604020202020204" pitchFamily="34" charset="0"/>
              <a:buChar char="•"/>
            </a:pPr>
            <a:r>
              <a:rPr lang="en-US" sz="2400" b="1" dirty="0">
                <a:solidFill>
                  <a:srgbClr val="C00000"/>
                </a:solidFill>
                <a:latin typeface="Times New Roman" panose="02020603050405020304" pitchFamily="18" charset="0"/>
                <a:cs typeface="Times New Roman" panose="02020603050405020304" pitchFamily="18" charset="0"/>
              </a:rPr>
              <a:t>Optimization Problems</a:t>
            </a:r>
          </a:p>
          <a:p>
            <a:pPr marL="800100" lvl="1" indent="-342900">
              <a:buFont typeface="Wingdings" panose="05000000000000000000" pitchFamily="2" charset="2"/>
              <a:buChar char="v"/>
            </a:pPr>
            <a:r>
              <a:rPr lang="en-US" sz="2000" b="1" dirty="0">
                <a:solidFill>
                  <a:srgbClr val="002060"/>
                </a:solidFill>
                <a:latin typeface="Times New Roman" panose="02020603050405020304" pitchFamily="18" charset="0"/>
                <a:cs typeface="Times New Roman" panose="02020603050405020304" pitchFamily="18" charset="0"/>
              </a:rPr>
              <a:t>Exoplanetary Adaptation Simulation by Genetic Algorithm (GA)</a:t>
            </a:r>
          </a:p>
          <a:p>
            <a:pPr marL="1257300" lvl="2" indent="-342900" algn="just">
              <a:lnSpc>
                <a:spcPct val="150000"/>
              </a:lnSpc>
              <a:buFont typeface="Courier New" panose="02070309020205020404" pitchFamily="49" charset="0"/>
              <a:buChar char="o"/>
            </a:pPr>
            <a:r>
              <a:rPr lang="en-US" b="1" dirty="0">
                <a:solidFill>
                  <a:prstClr val="black"/>
                </a:solidFill>
                <a:latin typeface="Times New Roman" panose="02020603050405020304" pitchFamily="18" charset="0"/>
                <a:cs typeface="Times New Roman" panose="02020603050405020304" pitchFamily="18" charset="0"/>
              </a:rPr>
              <a:t>Objective Function:</a:t>
            </a:r>
          </a:p>
          <a:p>
            <a:pPr marL="1714500" lvl="3" indent="-342900" algn="just">
              <a:lnSpc>
                <a:spcPct val="150000"/>
              </a:lnSpc>
              <a:buFont typeface="Arial" panose="020B0604020202020204" pitchFamily="34" charset="0"/>
              <a:buChar char="•"/>
            </a:pPr>
            <a:r>
              <a:rPr lang="en-US" dirty="0">
                <a:solidFill>
                  <a:prstClr val="black"/>
                </a:solidFill>
                <a:latin typeface="Times New Roman" panose="02020603050405020304" pitchFamily="18" charset="0"/>
                <a:cs typeface="Times New Roman" panose="02020603050405020304" pitchFamily="18" charset="0"/>
              </a:rPr>
              <a:t>GA tries to </a:t>
            </a:r>
            <a:r>
              <a:rPr lang="en-US" b="1" dirty="0">
                <a:solidFill>
                  <a:prstClr val="black"/>
                </a:solidFill>
                <a:latin typeface="Times New Roman" panose="02020603050405020304" pitchFamily="18" charset="0"/>
                <a:cs typeface="Times New Roman" panose="02020603050405020304" pitchFamily="18" charset="0"/>
              </a:rPr>
              <a:t>maximize this fitness function</a:t>
            </a:r>
            <a:r>
              <a:rPr lang="en-US" dirty="0">
                <a:solidFill>
                  <a:prstClr val="black"/>
                </a:solidFill>
                <a:latin typeface="Times New Roman" panose="02020603050405020304" pitchFamily="18" charset="0"/>
                <a:cs typeface="Times New Roman" panose="02020603050405020304" pitchFamily="18" charset="0"/>
              </a:rPr>
              <a:t>, that is, </a:t>
            </a:r>
            <a:r>
              <a:rPr lang="en-US" b="1" dirty="0">
                <a:solidFill>
                  <a:prstClr val="black"/>
                </a:solidFill>
                <a:latin typeface="Times New Roman" panose="02020603050405020304" pitchFamily="18" charset="0"/>
                <a:cs typeface="Times New Roman" panose="02020603050405020304" pitchFamily="18" charset="0"/>
              </a:rPr>
              <a:t>to find the genetic profile that produces the highest survival score</a:t>
            </a:r>
            <a:r>
              <a:rPr lang="en-US" dirty="0">
                <a:solidFill>
                  <a:prstClr val="black"/>
                </a:solidFill>
                <a:latin typeface="Times New Roman" panose="02020603050405020304" pitchFamily="18" charset="0"/>
                <a:cs typeface="Times New Roman" panose="02020603050405020304" pitchFamily="18" charset="0"/>
              </a:rPr>
              <a:t> under that planet’s environment.</a:t>
            </a:r>
          </a:p>
          <a:p>
            <a:pPr marL="1714500" lvl="3" indent="-342900" algn="just">
              <a:lnSpc>
                <a:spcPct val="150000"/>
              </a:lnSpc>
              <a:buFont typeface="Arial" panose="020B0604020202020204" pitchFamily="34" charset="0"/>
              <a:buChar char="•"/>
            </a:pPr>
            <a:r>
              <a:rPr lang="en-US" dirty="0">
                <a:solidFill>
                  <a:prstClr val="black"/>
                </a:solidFill>
                <a:latin typeface="Times New Roman" panose="02020603050405020304" pitchFamily="18" charset="0"/>
                <a:cs typeface="Times New Roman" panose="02020603050405020304" pitchFamily="18" charset="0"/>
              </a:rPr>
              <a:t>The genetic profile values come from the </a:t>
            </a:r>
            <a:r>
              <a:rPr lang="en-US" b="1" dirty="0">
                <a:solidFill>
                  <a:prstClr val="black"/>
                </a:solidFill>
                <a:latin typeface="Times New Roman" panose="02020603050405020304" pitchFamily="18" charset="0"/>
                <a:cs typeface="Times New Roman" panose="02020603050405020304" pitchFamily="18" charset="0"/>
              </a:rPr>
              <a:t>randomly generated population </a:t>
            </a:r>
            <a:r>
              <a:rPr lang="en-US" dirty="0">
                <a:solidFill>
                  <a:prstClr val="black"/>
                </a:solidFill>
                <a:latin typeface="Times New Roman" panose="02020603050405020304" pitchFamily="18" charset="0"/>
                <a:cs typeface="Times New Roman" panose="02020603050405020304" pitchFamily="18" charset="0"/>
              </a:rPr>
              <a:t>in each simulation.</a:t>
            </a:r>
          </a:p>
          <a:p>
            <a:pPr marL="1714500" lvl="3" indent="-342900" algn="just">
              <a:lnSpc>
                <a:spcPct val="150000"/>
              </a:lnSpc>
              <a:buFont typeface="Arial" panose="020B0604020202020204" pitchFamily="34" charset="0"/>
              <a:buChar char="•"/>
            </a:pPr>
            <a:r>
              <a:rPr lang="en-US" dirty="0">
                <a:solidFill>
                  <a:prstClr val="black"/>
                </a:solidFill>
                <a:latin typeface="Times New Roman" panose="02020603050405020304" pitchFamily="18" charset="0"/>
                <a:cs typeface="Times New Roman" panose="02020603050405020304" pitchFamily="18" charset="0"/>
              </a:rPr>
              <a:t>For example:</a:t>
            </a:r>
          </a:p>
          <a:p>
            <a:pPr marL="2171700" lvl="4" indent="-342900" algn="just">
              <a:lnSpc>
                <a:spcPct val="150000"/>
              </a:lnSpc>
              <a:buFont typeface="Wingdings" panose="05000000000000000000" pitchFamily="2" charset="2"/>
              <a:buChar char="ü"/>
            </a:pPr>
            <a:r>
              <a:rPr lang="en-US" b="1" dirty="0">
                <a:solidFill>
                  <a:prstClr val="black"/>
                </a:solidFill>
                <a:latin typeface="Times New Roman" panose="02020603050405020304" pitchFamily="18" charset="0"/>
                <a:cs typeface="Times New Roman" panose="02020603050405020304" pitchFamily="18" charset="0"/>
              </a:rPr>
              <a:t>1. Radiation resistance</a:t>
            </a:r>
            <a:r>
              <a:rPr lang="en-US" dirty="0">
                <a:solidFill>
                  <a:prstClr val="black"/>
                </a:solidFill>
                <a:latin typeface="Times New Roman" panose="02020603050405020304" pitchFamily="18" charset="0"/>
                <a:cs typeface="Times New Roman" panose="02020603050405020304" pitchFamily="18" charset="0"/>
              </a:rPr>
              <a:t>: higher is better when radiation level is high.</a:t>
            </a:r>
          </a:p>
          <a:p>
            <a:pPr marL="2171700" lvl="4" indent="-342900" algn="just">
              <a:lnSpc>
                <a:spcPct val="150000"/>
              </a:lnSpc>
              <a:buFont typeface="Wingdings" panose="05000000000000000000" pitchFamily="2" charset="2"/>
              <a:buChar char="ü"/>
            </a:pPr>
            <a:r>
              <a:rPr lang="en-US" b="1" dirty="0">
                <a:solidFill>
                  <a:prstClr val="black"/>
                </a:solidFill>
                <a:latin typeface="Times New Roman" panose="02020603050405020304" pitchFamily="18" charset="0"/>
                <a:cs typeface="Times New Roman" panose="02020603050405020304" pitchFamily="18" charset="0"/>
              </a:rPr>
              <a:t>2. Bone density</a:t>
            </a:r>
            <a:r>
              <a:rPr lang="en-US" dirty="0">
                <a:solidFill>
                  <a:prstClr val="black"/>
                </a:solidFill>
                <a:latin typeface="Times New Roman" panose="02020603050405020304" pitchFamily="18" charset="0"/>
                <a:cs typeface="Times New Roman" panose="02020603050405020304" pitchFamily="18" charset="0"/>
              </a:rPr>
              <a:t>: ideal when it matches the planet’s gravity (too low = weak, too high = wasteful).</a:t>
            </a:r>
          </a:p>
          <a:p>
            <a:pPr marL="2171700" lvl="4" indent="-342900" algn="just">
              <a:lnSpc>
                <a:spcPct val="150000"/>
              </a:lnSpc>
              <a:buFont typeface="Wingdings" panose="05000000000000000000" pitchFamily="2" charset="2"/>
              <a:buChar char="ü"/>
            </a:pPr>
            <a:r>
              <a:rPr lang="en-US" b="1" dirty="0">
                <a:solidFill>
                  <a:prstClr val="black"/>
                </a:solidFill>
                <a:latin typeface="Times New Roman" panose="02020603050405020304" pitchFamily="18" charset="0"/>
                <a:cs typeface="Times New Roman" panose="02020603050405020304" pitchFamily="18" charset="0"/>
              </a:rPr>
              <a:t>3. Oxygen efficiency</a:t>
            </a:r>
            <a:r>
              <a:rPr lang="en-US" dirty="0">
                <a:solidFill>
                  <a:prstClr val="black"/>
                </a:solidFill>
                <a:latin typeface="Times New Roman" panose="02020603050405020304" pitchFamily="18" charset="0"/>
                <a:cs typeface="Times New Roman" panose="02020603050405020304" pitchFamily="18" charset="0"/>
              </a:rPr>
              <a:t>: good if it matches available O₂ in the atmosphere.</a:t>
            </a:r>
          </a:p>
          <a:p>
            <a:pPr marL="2171700" lvl="4" indent="-342900" algn="just">
              <a:lnSpc>
                <a:spcPct val="150000"/>
              </a:lnSpc>
              <a:buFont typeface="Wingdings" panose="05000000000000000000" pitchFamily="2" charset="2"/>
              <a:buChar char="ü"/>
            </a:pPr>
            <a:r>
              <a:rPr lang="en-US" b="1" dirty="0">
                <a:solidFill>
                  <a:prstClr val="black"/>
                </a:solidFill>
                <a:latin typeface="Times New Roman" panose="02020603050405020304" pitchFamily="18" charset="0"/>
                <a:cs typeface="Times New Roman" panose="02020603050405020304" pitchFamily="18" charset="0"/>
              </a:rPr>
              <a:t>4. Temperature adaptability</a:t>
            </a:r>
            <a:r>
              <a:rPr lang="en-US" dirty="0">
                <a:solidFill>
                  <a:prstClr val="black"/>
                </a:solidFill>
                <a:latin typeface="Times New Roman" panose="02020603050405020304" pitchFamily="18" charset="0"/>
                <a:cs typeface="Times New Roman" panose="02020603050405020304" pitchFamily="18" charset="0"/>
              </a:rPr>
              <a:t>: good when average temperature approximately equal to (≈) adaptability range.</a:t>
            </a:r>
          </a:p>
          <a:p>
            <a:pPr marL="2171700" lvl="4" indent="-342900" algn="just">
              <a:lnSpc>
                <a:spcPct val="150000"/>
              </a:lnSpc>
              <a:buFont typeface="Wingdings" panose="05000000000000000000" pitchFamily="2" charset="2"/>
              <a:buChar char="ü"/>
            </a:pPr>
            <a:r>
              <a:rPr lang="en-US" b="1" dirty="0">
                <a:solidFill>
                  <a:prstClr val="black"/>
                </a:solidFill>
                <a:latin typeface="Times New Roman" panose="02020603050405020304" pitchFamily="18" charset="0"/>
                <a:cs typeface="Times New Roman" panose="02020603050405020304" pitchFamily="18" charset="0"/>
              </a:rPr>
              <a:t>5. Stress resilience</a:t>
            </a:r>
            <a:r>
              <a:rPr lang="en-US" dirty="0">
                <a:solidFill>
                  <a:prstClr val="black"/>
                </a:solidFill>
                <a:latin typeface="Times New Roman" panose="02020603050405020304" pitchFamily="18" charset="0"/>
                <a:cs typeface="Times New Roman" panose="02020603050405020304" pitchFamily="18" charset="0"/>
              </a:rPr>
              <a:t>: better for long or extreme day lengths.</a:t>
            </a:r>
          </a:p>
          <a:p>
            <a:pPr marL="2171700" lvl="4" indent="-342900" algn="just">
              <a:lnSpc>
                <a:spcPct val="150000"/>
              </a:lnSpc>
              <a:buFont typeface="Wingdings" panose="05000000000000000000" pitchFamily="2" charset="2"/>
              <a:buChar char="ü"/>
            </a:pPr>
            <a:r>
              <a:rPr lang="en-US" b="1" dirty="0">
                <a:solidFill>
                  <a:prstClr val="black"/>
                </a:solidFill>
                <a:latin typeface="Times New Roman" panose="02020603050405020304" pitchFamily="18" charset="0"/>
                <a:cs typeface="Times New Roman" panose="02020603050405020304" pitchFamily="18" charset="0"/>
              </a:rPr>
              <a:t>Example in simulation</a:t>
            </a:r>
            <a:r>
              <a:rPr lang="en-US" dirty="0">
                <a:solidFill>
                  <a:prstClr val="black"/>
                </a:solidFill>
                <a:latin typeface="Times New Roman" panose="02020603050405020304" pitchFamily="18" charset="0"/>
                <a:cs typeface="Times New Roman" panose="02020603050405020304" pitchFamily="18" charset="0"/>
              </a:rPr>
              <a:t>: </a:t>
            </a:r>
            <a:r>
              <a:rPr lang="en-US" dirty="0">
                <a:solidFill>
                  <a:srgbClr val="C00000"/>
                </a:solidFill>
                <a:latin typeface="Times New Roman" panose="02020603050405020304" pitchFamily="18" charset="0"/>
                <a:cs typeface="Times New Roman" panose="02020603050405020304" pitchFamily="18" charset="0"/>
              </a:rPr>
              <a:t>[1=0.67, 2=4.54, 3=5.00, 4=4.77, 5=4.98]. Range is [0 to 5]</a:t>
            </a:r>
          </a:p>
          <a:p>
            <a:pPr marL="1714500" lvl="3" indent="-342900" algn="just">
              <a:lnSpc>
                <a:spcPct val="150000"/>
              </a:lnSpc>
              <a:buFont typeface="Arial" panose="020B0604020202020204" pitchFamily="34" charset="0"/>
              <a:buChar char="•"/>
            </a:pPr>
            <a:r>
              <a:rPr lang="en-US" dirty="0">
                <a:solidFill>
                  <a:prstClr val="black"/>
                </a:solidFill>
                <a:latin typeface="Times New Roman" panose="02020603050405020304" pitchFamily="18" charset="0"/>
                <a:cs typeface="Times New Roman" panose="02020603050405020304" pitchFamily="18" charset="0"/>
              </a:rPr>
              <a:t>We are not comparing it with Earth’s rules as it is meaningless.</a:t>
            </a:r>
          </a:p>
        </p:txBody>
      </p:sp>
      <p:pic>
        <p:nvPicPr>
          <p:cNvPr id="3" name="Picture 2">
            <a:extLst>
              <a:ext uri="{FF2B5EF4-FFF2-40B4-BE49-F238E27FC236}">
                <a16:creationId xmlns:a16="http://schemas.microsoft.com/office/drawing/2014/main" id="{0D32EC7B-E997-A219-149A-249B731844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95427" y="6240625"/>
            <a:ext cx="596573" cy="5965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descr="A colorful dna strand with text and icons&#10;&#10;AI-generated content may be incorrect.">
            <a:extLst>
              <a:ext uri="{FF2B5EF4-FFF2-40B4-BE49-F238E27FC236}">
                <a16:creationId xmlns:a16="http://schemas.microsoft.com/office/drawing/2014/main" id="{EAA8D868-FA60-1B38-A9C0-E086B2FC37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8800" y="20802"/>
            <a:ext cx="1473200" cy="828675"/>
          </a:xfrm>
          <a:prstGeom prst="rect">
            <a:avLst/>
          </a:prstGeom>
        </p:spPr>
      </p:pic>
    </p:spTree>
    <p:extLst>
      <p:ext uri="{BB962C8B-B14F-4D97-AF65-F5344CB8AC3E}">
        <p14:creationId xmlns:p14="http://schemas.microsoft.com/office/powerpoint/2010/main" val="16412477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6">
            <a:extLst>
              <a:ext uri="{FF2B5EF4-FFF2-40B4-BE49-F238E27FC236}">
                <a16:creationId xmlns:a16="http://schemas.microsoft.com/office/drawing/2014/main" id="{B363FA28-C2BD-0C73-44CA-D45AC311C083}"/>
              </a:ext>
            </a:extLst>
          </p:cNvPr>
          <p:cNvSpPr>
            <a:spLocks noGrp="1"/>
          </p:cNvSpPr>
          <p:nvPr>
            <p:ph type="sldNum" sz="quarter" idx="12"/>
          </p:nvPr>
        </p:nvSpPr>
        <p:spPr>
          <a:xfrm>
            <a:off x="8610600" y="6356350"/>
            <a:ext cx="2743200" cy="365125"/>
          </a:xfrm>
        </p:spPr>
        <p:txBody>
          <a:bodyPr/>
          <a:lstStyle/>
          <a:p>
            <a:fld id="{3A694A67-C786-4D0F-8D4E-38672C8D6A33}" type="slidenum">
              <a:rPr lang="en-US" sz="1800" b="1" smtClean="0">
                <a:solidFill>
                  <a:srgbClr val="FF0000"/>
                </a:solidFill>
              </a:rPr>
              <a:t>7</a:t>
            </a:fld>
            <a:endParaRPr lang="en-US" sz="1800" b="1" dirty="0">
              <a:solidFill>
                <a:srgbClr val="FF0000"/>
              </a:solidFill>
            </a:endParaRPr>
          </a:p>
        </p:txBody>
      </p:sp>
      <p:sp>
        <p:nvSpPr>
          <p:cNvPr id="2" name="TextBox 1">
            <a:extLst>
              <a:ext uri="{FF2B5EF4-FFF2-40B4-BE49-F238E27FC236}">
                <a16:creationId xmlns:a16="http://schemas.microsoft.com/office/drawing/2014/main" id="{FC73B943-1CDB-4224-99A3-F063231BCCE7}"/>
              </a:ext>
            </a:extLst>
          </p:cNvPr>
          <p:cNvSpPr txBox="1"/>
          <p:nvPr/>
        </p:nvSpPr>
        <p:spPr>
          <a:xfrm>
            <a:off x="214313" y="261938"/>
            <a:ext cx="11615737" cy="3212674"/>
          </a:xfrm>
          <a:prstGeom prst="rect">
            <a:avLst/>
          </a:prstGeom>
          <a:noFill/>
        </p:spPr>
        <p:txBody>
          <a:bodyPr wrap="square" rtlCol="0">
            <a:spAutoFit/>
          </a:bodyPr>
          <a:lstStyle/>
          <a:p>
            <a:pPr marL="342900" indent="-342900">
              <a:buFont typeface="Arial" panose="020B0604020202020204" pitchFamily="34" charset="0"/>
              <a:buChar char="•"/>
            </a:pPr>
            <a:r>
              <a:rPr lang="en-US" sz="2400" b="1" dirty="0">
                <a:solidFill>
                  <a:srgbClr val="C00000"/>
                </a:solidFill>
                <a:latin typeface="Times New Roman" panose="02020603050405020304" pitchFamily="18" charset="0"/>
                <a:cs typeface="Times New Roman" panose="02020603050405020304" pitchFamily="18" charset="0"/>
              </a:rPr>
              <a:t>Optimization Problems</a:t>
            </a:r>
          </a:p>
          <a:p>
            <a:pPr marL="800100" lvl="1" indent="-342900">
              <a:buFont typeface="Wingdings" panose="05000000000000000000" pitchFamily="2" charset="2"/>
              <a:buChar char="v"/>
            </a:pPr>
            <a:r>
              <a:rPr lang="en-US" sz="2000" b="1" dirty="0">
                <a:solidFill>
                  <a:srgbClr val="002060"/>
                </a:solidFill>
                <a:latin typeface="Times New Roman" panose="02020603050405020304" pitchFamily="18" charset="0"/>
                <a:cs typeface="Times New Roman" panose="02020603050405020304" pitchFamily="18" charset="0"/>
              </a:rPr>
              <a:t>Exoplanetary Adaptation Simulation by Genetic Algorithm (GA)</a:t>
            </a:r>
          </a:p>
          <a:p>
            <a:pPr marL="1257300" lvl="2" indent="-342900" algn="just">
              <a:lnSpc>
                <a:spcPct val="150000"/>
              </a:lnSpc>
              <a:buFont typeface="Courier New" panose="02070309020205020404" pitchFamily="49" charset="0"/>
              <a:buChar char="o"/>
            </a:pPr>
            <a:r>
              <a:rPr lang="en-US" b="1" dirty="0">
                <a:solidFill>
                  <a:prstClr val="black"/>
                </a:solidFill>
                <a:latin typeface="Times New Roman" panose="02020603050405020304" pitchFamily="18" charset="0"/>
                <a:cs typeface="Times New Roman" panose="02020603050405020304" pitchFamily="18" charset="0"/>
              </a:rPr>
              <a:t>Objective Function:</a:t>
            </a:r>
          </a:p>
          <a:p>
            <a:pPr marL="1714500" lvl="3" indent="-342900" algn="just">
              <a:lnSpc>
                <a:spcPct val="150000"/>
              </a:lnSpc>
              <a:buFont typeface="Arial" panose="020B0604020202020204" pitchFamily="34" charset="0"/>
              <a:buChar char="•"/>
            </a:pPr>
            <a:r>
              <a:rPr lang="en-US" b="1" dirty="0">
                <a:solidFill>
                  <a:prstClr val="black"/>
                </a:solidFill>
                <a:latin typeface="Times New Roman" panose="02020603050405020304" pitchFamily="18" charset="0"/>
                <a:cs typeface="Times New Roman" panose="02020603050405020304" pitchFamily="18" charset="0"/>
              </a:rPr>
              <a:t>0.25 % </a:t>
            </a:r>
            <a:r>
              <a:rPr lang="en-US" dirty="0">
                <a:solidFill>
                  <a:prstClr val="black"/>
                </a:solidFill>
                <a:latin typeface="Times New Roman" panose="02020603050405020304" pitchFamily="18" charset="0"/>
                <a:cs typeface="Times New Roman" panose="02020603050405020304" pitchFamily="18" charset="0"/>
              </a:rPr>
              <a:t>* radiation fitness </a:t>
            </a:r>
            <a:r>
              <a:rPr lang="en-US" b="1" dirty="0">
                <a:solidFill>
                  <a:prstClr val="black"/>
                </a:solidFill>
                <a:latin typeface="Times New Roman" panose="02020603050405020304" pitchFamily="18" charset="0"/>
                <a:cs typeface="Times New Roman" panose="02020603050405020304" pitchFamily="18" charset="0"/>
              </a:rPr>
              <a:t>weight</a:t>
            </a:r>
          </a:p>
          <a:p>
            <a:pPr marL="1714500" lvl="3" indent="-342900" algn="just">
              <a:lnSpc>
                <a:spcPct val="150000"/>
              </a:lnSpc>
              <a:buFont typeface="Arial" panose="020B0604020202020204" pitchFamily="34" charset="0"/>
              <a:buChar char="•"/>
            </a:pPr>
            <a:r>
              <a:rPr lang="en-US" b="1" dirty="0">
                <a:solidFill>
                  <a:prstClr val="black"/>
                </a:solidFill>
                <a:latin typeface="Times New Roman" panose="02020603050405020304" pitchFamily="18" charset="0"/>
                <a:cs typeface="Times New Roman" panose="02020603050405020304" pitchFamily="18" charset="0"/>
              </a:rPr>
              <a:t>0.20 % </a:t>
            </a:r>
            <a:r>
              <a:rPr lang="en-US" dirty="0">
                <a:solidFill>
                  <a:prstClr val="black"/>
                </a:solidFill>
                <a:latin typeface="Times New Roman" panose="02020603050405020304" pitchFamily="18" charset="0"/>
                <a:cs typeface="Times New Roman" panose="02020603050405020304" pitchFamily="18" charset="0"/>
              </a:rPr>
              <a:t>* gravity fitness </a:t>
            </a:r>
            <a:r>
              <a:rPr lang="en-US" b="1" dirty="0">
                <a:solidFill>
                  <a:prstClr val="black"/>
                </a:solidFill>
                <a:latin typeface="Times New Roman" panose="02020603050405020304" pitchFamily="18" charset="0"/>
                <a:cs typeface="Times New Roman" panose="02020603050405020304" pitchFamily="18" charset="0"/>
              </a:rPr>
              <a:t>weight</a:t>
            </a:r>
          </a:p>
          <a:p>
            <a:pPr marL="1714500" lvl="3" indent="-342900" algn="just">
              <a:lnSpc>
                <a:spcPct val="150000"/>
              </a:lnSpc>
              <a:buFont typeface="Arial" panose="020B0604020202020204" pitchFamily="34" charset="0"/>
              <a:buChar char="•"/>
            </a:pPr>
            <a:r>
              <a:rPr lang="en-US" b="1" dirty="0">
                <a:solidFill>
                  <a:prstClr val="black"/>
                </a:solidFill>
                <a:latin typeface="Times New Roman" panose="02020603050405020304" pitchFamily="18" charset="0"/>
                <a:cs typeface="Times New Roman" panose="02020603050405020304" pitchFamily="18" charset="0"/>
              </a:rPr>
              <a:t>0.25 % </a:t>
            </a:r>
            <a:r>
              <a:rPr lang="en-US" dirty="0">
                <a:solidFill>
                  <a:prstClr val="black"/>
                </a:solidFill>
                <a:latin typeface="Times New Roman" panose="02020603050405020304" pitchFamily="18" charset="0"/>
                <a:cs typeface="Times New Roman" panose="02020603050405020304" pitchFamily="18" charset="0"/>
              </a:rPr>
              <a:t>* oxygen fitness </a:t>
            </a:r>
            <a:r>
              <a:rPr lang="en-US" b="1" dirty="0">
                <a:solidFill>
                  <a:prstClr val="black"/>
                </a:solidFill>
                <a:latin typeface="Times New Roman" panose="02020603050405020304" pitchFamily="18" charset="0"/>
                <a:cs typeface="Times New Roman" panose="02020603050405020304" pitchFamily="18" charset="0"/>
              </a:rPr>
              <a:t>weight</a:t>
            </a:r>
          </a:p>
          <a:p>
            <a:pPr marL="1714500" lvl="3" indent="-342900" algn="just">
              <a:lnSpc>
                <a:spcPct val="150000"/>
              </a:lnSpc>
              <a:buFont typeface="Arial" panose="020B0604020202020204" pitchFamily="34" charset="0"/>
              <a:buChar char="•"/>
            </a:pPr>
            <a:r>
              <a:rPr lang="en-US" b="1" dirty="0">
                <a:solidFill>
                  <a:prstClr val="black"/>
                </a:solidFill>
                <a:latin typeface="Times New Roman" panose="02020603050405020304" pitchFamily="18" charset="0"/>
                <a:cs typeface="Times New Roman" panose="02020603050405020304" pitchFamily="18" charset="0"/>
              </a:rPr>
              <a:t>0.20 % </a:t>
            </a:r>
            <a:r>
              <a:rPr lang="en-US" dirty="0">
                <a:solidFill>
                  <a:prstClr val="black"/>
                </a:solidFill>
                <a:latin typeface="Times New Roman" panose="02020603050405020304" pitchFamily="18" charset="0"/>
                <a:cs typeface="Times New Roman" panose="02020603050405020304" pitchFamily="18" charset="0"/>
              </a:rPr>
              <a:t>* temperature fitness </a:t>
            </a:r>
            <a:r>
              <a:rPr lang="en-US" b="1" dirty="0">
                <a:solidFill>
                  <a:prstClr val="black"/>
                </a:solidFill>
                <a:latin typeface="Times New Roman" panose="02020603050405020304" pitchFamily="18" charset="0"/>
                <a:cs typeface="Times New Roman" panose="02020603050405020304" pitchFamily="18" charset="0"/>
              </a:rPr>
              <a:t>weight</a:t>
            </a:r>
          </a:p>
          <a:p>
            <a:pPr marL="1714500" lvl="3" indent="-342900" algn="just">
              <a:lnSpc>
                <a:spcPct val="150000"/>
              </a:lnSpc>
              <a:buFont typeface="Arial" panose="020B0604020202020204" pitchFamily="34" charset="0"/>
              <a:buChar char="•"/>
            </a:pPr>
            <a:r>
              <a:rPr lang="en-US" b="1" dirty="0">
                <a:solidFill>
                  <a:prstClr val="black"/>
                </a:solidFill>
                <a:latin typeface="Times New Roman" panose="02020603050405020304" pitchFamily="18" charset="0"/>
                <a:cs typeface="Times New Roman" panose="02020603050405020304" pitchFamily="18" charset="0"/>
              </a:rPr>
              <a:t>0.10 % </a:t>
            </a:r>
            <a:r>
              <a:rPr lang="en-US" dirty="0">
                <a:solidFill>
                  <a:prstClr val="black"/>
                </a:solidFill>
                <a:latin typeface="Times New Roman" panose="02020603050405020304" pitchFamily="18" charset="0"/>
                <a:cs typeface="Times New Roman" panose="02020603050405020304" pitchFamily="18" charset="0"/>
              </a:rPr>
              <a:t>* stress fitness </a:t>
            </a:r>
            <a:r>
              <a:rPr lang="en-US" b="1" dirty="0">
                <a:solidFill>
                  <a:prstClr val="black"/>
                </a:solidFill>
                <a:latin typeface="Times New Roman" panose="02020603050405020304" pitchFamily="18" charset="0"/>
                <a:cs typeface="Times New Roman" panose="02020603050405020304" pitchFamily="18" charset="0"/>
              </a:rPr>
              <a:t>weight</a:t>
            </a:r>
          </a:p>
        </p:txBody>
      </p:sp>
      <p:pic>
        <p:nvPicPr>
          <p:cNvPr id="3" name="Picture 2">
            <a:extLst>
              <a:ext uri="{FF2B5EF4-FFF2-40B4-BE49-F238E27FC236}">
                <a16:creationId xmlns:a16="http://schemas.microsoft.com/office/drawing/2014/main" id="{0D32EC7B-E997-A219-149A-249B731844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95427" y="6240625"/>
            <a:ext cx="596573" cy="5965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descr="A colorful dna strand with text and icons&#10;&#10;AI-generated content may be incorrect.">
            <a:extLst>
              <a:ext uri="{FF2B5EF4-FFF2-40B4-BE49-F238E27FC236}">
                <a16:creationId xmlns:a16="http://schemas.microsoft.com/office/drawing/2014/main" id="{EAA8D868-FA60-1B38-A9C0-E086B2FC37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8800" y="20802"/>
            <a:ext cx="1473200" cy="828675"/>
          </a:xfrm>
          <a:prstGeom prst="rect">
            <a:avLst/>
          </a:prstGeom>
        </p:spPr>
      </p:pic>
    </p:spTree>
    <p:extLst>
      <p:ext uri="{BB962C8B-B14F-4D97-AF65-F5344CB8AC3E}">
        <p14:creationId xmlns:p14="http://schemas.microsoft.com/office/powerpoint/2010/main" val="16116163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6">
            <a:extLst>
              <a:ext uri="{FF2B5EF4-FFF2-40B4-BE49-F238E27FC236}">
                <a16:creationId xmlns:a16="http://schemas.microsoft.com/office/drawing/2014/main" id="{B363FA28-C2BD-0C73-44CA-D45AC311C083}"/>
              </a:ext>
            </a:extLst>
          </p:cNvPr>
          <p:cNvSpPr>
            <a:spLocks noGrp="1"/>
          </p:cNvSpPr>
          <p:nvPr>
            <p:ph type="sldNum" sz="quarter" idx="12"/>
          </p:nvPr>
        </p:nvSpPr>
        <p:spPr>
          <a:xfrm>
            <a:off x="8610600" y="6356350"/>
            <a:ext cx="2743200" cy="365125"/>
          </a:xfrm>
        </p:spPr>
        <p:txBody>
          <a:bodyPr/>
          <a:lstStyle/>
          <a:p>
            <a:fld id="{3A694A67-C786-4D0F-8D4E-38672C8D6A33}" type="slidenum">
              <a:rPr lang="en-US" sz="1800" b="1" smtClean="0">
                <a:solidFill>
                  <a:srgbClr val="FF0000"/>
                </a:solidFill>
              </a:rPr>
              <a:t>8</a:t>
            </a:fld>
            <a:endParaRPr lang="en-US" sz="1800" b="1" dirty="0">
              <a:solidFill>
                <a:srgbClr val="FF0000"/>
              </a:solidFill>
            </a:endParaRPr>
          </a:p>
        </p:txBody>
      </p:sp>
      <p:sp>
        <p:nvSpPr>
          <p:cNvPr id="2" name="TextBox 1">
            <a:extLst>
              <a:ext uri="{FF2B5EF4-FFF2-40B4-BE49-F238E27FC236}">
                <a16:creationId xmlns:a16="http://schemas.microsoft.com/office/drawing/2014/main" id="{FC73B943-1CDB-4224-99A3-F063231BCCE7}"/>
              </a:ext>
            </a:extLst>
          </p:cNvPr>
          <p:cNvSpPr txBox="1"/>
          <p:nvPr/>
        </p:nvSpPr>
        <p:spPr>
          <a:xfrm>
            <a:off x="214313" y="261938"/>
            <a:ext cx="11615737" cy="5705665"/>
          </a:xfrm>
          <a:prstGeom prst="rect">
            <a:avLst/>
          </a:prstGeom>
          <a:noFill/>
        </p:spPr>
        <p:txBody>
          <a:bodyPr wrap="square" rtlCol="0">
            <a:spAutoFit/>
          </a:bodyPr>
          <a:lstStyle/>
          <a:p>
            <a:pPr marL="342900" indent="-342900">
              <a:buFont typeface="Arial" panose="020B0604020202020204" pitchFamily="34" charset="0"/>
              <a:buChar char="•"/>
            </a:pPr>
            <a:r>
              <a:rPr lang="en-US" sz="2400" b="1" dirty="0">
                <a:solidFill>
                  <a:srgbClr val="C00000"/>
                </a:solidFill>
                <a:latin typeface="Times New Roman" panose="02020603050405020304" pitchFamily="18" charset="0"/>
                <a:cs typeface="Times New Roman" panose="02020603050405020304" pitchFamily="18" charset="0"/>
              </a:rPr>
              <a:t>Optimization Problems</a:t>
            </a:r>
          </a:p>
          <a:p>
            <a:pPr marL="800100" lvl="1" indent="-342900">
              <a:buFont typeface="Wingdings" panose="05000000000000000000" pitchFamily="2" charset="2"/>
              <a:buChar char="v"/>
            </a:pPr>
            <a:r>
              <a:rPr lang="en-US" sz="2000" b="1" dirty="0">
                <a:solidFill>
                  <a:srgbClr val="002060"/>
                </a:solidFill>
                <a:latin typeface="Times New Roman" panose="02020603050405020304" pitchFamily="18" charset="0"/>
                <a:cs typeface="Times New Roman" panose="02020603050405020304" pitchFamily="18" charset="0"/>
              </a:rPr>
              <a:t>Exoplanetary Adaptation Simulation by Genetic Algorithm (GA)</a:t>
            </a:r>
          </a:p>
          <a:p>
            <a:pPr marL="1257300" lvl="2" indent="-342900" algn="just">
              <a:lnSpc>
                <a:spcPct val="150000"/>
              </a:lnSpc>
              <a:buFont typeface="Courier New" panose="02070309020205020404" pitchFamily="49" charset="0"/>
              <a:buChar char="o"/>
            </a:pPr>
            <a:r>
              <a:rPr lang="en-US" b="1" dirty="0">
                <a:solidFill>
                  <a:prstClr val="black"/>
                </a:solidFill>
                <a:latin typeface="Times New Roman" panose="02020603050405020304" pitchFamily="18" charset="0"/>
                <a:cs typeface="Times New Roman" panose="02020603050405020304" pitchFamily="18" charset="0"/>
              </a:rPr>
              <a:t>Why does this topic matter?</a:t>
            </a:r>
            <a:endParaRPr lang="en-US" b="1" dirty="0">
              <a:latin typeface="Times New Roman" panose="02020603050405020304" pitchFamily="18" charset="0"/>
              <a:cs typeface="Times New Roman" panose="02020603050405020304" pitchFamily="18" charset="0"/>
            </a:endParaRPr>
          </a:p>
          <a:p>
            <a:pPr marL="1714500" lvl="3" indent="-34290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Studying exoplanet adaptation helps us understand how life could survive beyond Earth under different gravity, radiation, and atmosphere conditions.</a:t>
            </a:r>
          </a:p>
          <a:p>
            <a:pPr marL="1714500" lvl="3" indent="-34290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reveals the biological limits and flexibility of life in extreme environments.</a:t>
            </a:r>
          </a:p>
          <a:p>
            <a:pPr marL="1714500" lvl="3" indent="-34290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knowledge guides both astrobiology research and the search for potentially habitable worlds.</a:t>
            </a:r>
          </a:p>
          <a:p>
            <a:pPr marL="1257300" lvl="2" indent="-342900" algn="just">
              <a:lnSpc>
                <a:spcPct val="150000"/>
              </a:lnSpc>
              <a:buFont typeface="Courier New" panose="02070309020205020404" pitchFamily="49" charset="0"/>
              <a:buChar char="o"/>
            </a:pPr>
            <a:r>
              <a:rPr lang="en-US" b="1" dirty="0">
                <a:latin typeface="Times New Roman" panose="02020603050405020304" pitchFamily="18" charset="0"/>
                <a:cs typeface="Times New Roman" panose="02020603050405020304" pitchFamily="18" charset="0"/>
              </a:rPr>
              <a:t>Why is GA a better solver in this context?</a:t>
            </a:r>
          </a:p>
          <a:p>
            <a:pPr marL="1714500" lvl="3" indent="-34290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Other simple search algorithms just try random combinations </a:t>
            </a:r>
            <a:r>
              <a:rPr lang="en-US" b="1" dirty="0">
                <a:latin typeface="Times New Roman" panose="02020603050405020304" pitchFamily="18" charset="0"/>
                <a:cs typeface="Times New Roman" panose="02020603050405020304" pitchFamily="18" charset="0"/>
              </a:rPr>
              <a:t>blindly</a:t>
            </a:r>
            <a:r>
              <a:rPr lang="en-US" dirty="0">
                <a:latin typeface="Times New Roman" panose="02020603050405020304" pitchFamily="18" charset="0"/>
                <a:cs typeface="Times New Roman" panose="02020603050405020304" pitchFamily="18" charset="0"/>
              </a:rPr>
              <a:t>.</a:t>
            </a:r>
          </a:p>
          <a:p>
            <a:pPr marL="1714500" lvl="3" indent="-34290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 Genetic Algorithm (GA) </a:t>
            </a:r>
            <a:r>
              <a:rPr lang="en-US" b="1" dirty="0">
                <a:latin typeface="Times New Roman" panose="02020603050405020304" pitchFamily="18" charset="0"/>
                <a:cs typeface="Times New Roman" panose="02020603050405020304" pitchFamily="18" charset="0"/>
              </a:rPr>
              <a:t>learns from each generation, it keeps good solutions</a:t>
            </a:r>
            <a:r>
              <a:rPr lang="en-US" dirty="0">
                <a:latin typeface="Times New Roman" panose="02020603050405020304" pitchFamily="18" charset="0"/>
                <a:cs typeface="Times New Roman" panose="02020603050405020304" pitchFamily="18" charset="0"/>
              </a:rPr>
              <a:t>, mixes them, and mutates slightly to explore better ones.</a:t>
            </a:r>
          </a:p>
          <a:p>
            <a:pPr marL="1714500" lvl="3" indent="-34290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GA can handle multiple conflicting traits (radiation, gravity, oxygen, etc.) at once.</a:t>
            </a:r>
          </a:p>
          <a:p>
            <a:pPr marL="1714500" lvl="3" indent="-34290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naturally works with biological concepts like adaptation and evolution, matching the problem’s theme.</a:t>
            </a:r>
          </a:p>
          <a:p>
            <a:pPr marL="1714500" lvl="3" indent="-34290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It’s </a:t>
            </a:r>
            <a:r>
              <a:rPr lang="en-US" b="1" dirty="0">
                <a:latin typeface="Times New Roman" panose="02020603050405020304" pitchFamily="18" charset="0"/>
                <a:cs typeface="Times New Roman" panose="02020603050405020304" pitchFamily="18" charset="0"/>
              </a:rPr>
              <a:t>robust to randomness, </a:t>
            </a:r>
            <a:r>
              <a:rPr lang="en-US" dirty="0">
                <a:latin typeface="Times New Roman" panose="02020603050405020304" pitchFamily="18" charset="0"/>
                <a:cs typeface="Times New Roman" panose="02020603050405020304" pitchFamily="18" charset="0"/>
              </a:rPr>
              <a:t>can still find good solutions even with noisy or changing planet conditions.</a:t>
            </a:r>
          </a:p>
        </p:txBody>
      </p:sp>
      <p:pic>
        <p:nvPicPr>
          <p:cNvPr id="3" name="Picture 2">
            <a:extLst>
              <a:ext uri="{FF2B5EF4-FFF2-40B4-BE49-F238E27FC236}">
                <a16:creationId xmlns:a16="http://schemas.microsoft.com/office/drawing/2014/main" id="{0D32EC7B-E997-A219-149A-249B731844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95427" y="6240625"/>
            <a:ext cx="596573" cy="5965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descr="A colorful dna strand with text and icons&#10;&#10;AI-generated content may be incorrect.">
            <a:extLst>
              <a:ext uri="{FF2B5EF4-FFF2-40B4-BE49-F238E27FC236}">
                <a16:creationId xmlns:a16="http://schemas.microsoft.com/office/drawing/2014/main" id="{EAA8D868-FA60-1B38-A9C0-E086B2FC37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8800" y="20802"/>
            <a:ext cx="1473200" cy="828675"/>
          </a:xfrm>
          <a:prstGeom prst="rect">
            <a:avLst/>
          </a:prstGeom>
        </p:spPr>
      </p:pic>
    </p:spTree>
    <p:extLst>
      <p:ext uri="{BB962C8B-B14F-4D97-AF65-F5344CB8AC3E}">
        <p14:creationId xmlns:p14="http://schemas.microsoft.com/office/powerpoint/2010/main" val="8387711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6">
            <a:extLst>
              <a:ext uri="{FF2B5EF4-FFF2-40B4-BE49-F238E27FC236}">
                <a16:creationId xmlns:a16="http://schemas.microsoft.com/office/drawing/2014/main" id="{B363FA28-C2BD-0C73-44CA-D45AC311C083}"/>
              </a:ext>
            </a:extLst>
          </p:cNvPr>
          <p:cNvSpPr>
            <a:spLocks noGrp="1"/>
          </p:cNvSpPr>
          <p:nvPr>
            <p:ph type="sldNum" sz="quarter" idx="12"/>
          </p:nvPr>
        </p:nvSpPr>
        <p:spPr>
          <a:xfrm>
            <a:off x="8610600" y="6356350"/>
            <a:ext cx="2743200" cy="365125"/>
          </a:xfrm>
        </p:spPr>
        <p:txBody>
          <a:bodyPr/>
          <a:lstStyle/>
          <a:p>
            <a:fld id="{3A694A67-C786-4D0F-8D4E-38672C8D6A33}" type="slidenum">
              <a:rPr lang="en-US" sz="1800" b="1" smtClean="0">
                <a:solidFill>
                  <a:srgbClr val="FF0000"/>
                </a:solidFill>
              </a:rPr>
              <a:t>9</a:t>
            </a:fld>
            <a:endParaRPr lang="en-US" sz="1800" b="1" dirty="0">
              <a:solidFill>
                <a:srgbClr val="FF0000"/>
              </a:solidFill>
            </a:endParaRPr>
          </a:p>
        </p:txBody>
      </p:sp>
      <p:sp>
        <p:nvSpPr>
          <p:cNvPr id="2" name="TextBox 1">
            <a:extLst>
              <a:ext uri="{FF2B5EF4-FFF2-40B4-BE49-F238E27FC236}">
                <a16:creationId xmlns:a16="http://schemas.microsoft.com/office/drawing/2014/main" id="{FC73B943-1CDB-4224-99A3-F063231BCCE7}"/>
              </a:ext>
            </a:extLst>
          </p:cNvPr>
          <p:cNvSpPr txBox="1"/>
          <p:nvPr/>
        </p:nvSpPr>
        <p:spPr>
          <a:xfrm>
            <a:off x="214313" y="261938"/>
            <a:ext cx="11615737" cy="6536661"/>
          </a:xfrm>
          <a:prstGeom prst="rect">
            <a:avLst/>
          </a:prstGeom>
          <a:noFill/>
        </p:spPr>
        <p:txBody>
          <a:bodyPr wrap="square" rtlCol="0">
            <a:spAutoFit/>
          </a:bodyPr>
          <a:lstStyle/>
          <a:p>
            <a:pPr marL="342900" indent="-342900">
              <a:buFont typeface="Arial" panose="020B0604020202020204" pitchFamily="34" charset="0"/>
              <a:buChar char="•"/>
            </a:pPr>
            <a:r>
              <a:rPr lang="en-US" sz="2400" b="1" dirty="0">
                <a:solidFill>
                  <a:srgbClr val="C00000"/>
                </a:solidFill>
                <a:latin typeface="Times New Roman" panose="02020603050405020304" pitchFamily="18" charset="0"/>
                <a:cs typeface="Times New Roman" panose="02020603050405020304" pitchFamily="18" charset="0"/>
              </a:rPr>
              <a:t>Optimization Problems</a:t>
            </a:r>
          </a:p>
          <a:p>
            <a:pPr marL="800100" lvl="1" indent="-342900">
              <a:buFont typeface="Wingdings" panose="05000000000000000000" pitchFamily="2" charset="2"/>
              <a:buChar char="v"/>
            </a:pPr>
            <a:r>
              <a:rPr lang="en-US" sz="2000" b="1" dirty="0">
                <a:solidFill>
                  <a:srgbClr val="002060"/>
                </a:solidFill>
                <a:latin typeface="Times New Roman" panose="02020603050405020304" pitchFamily="18" charset="0"/>
                <a:cs typeface="Times New Roman" panose="02020603050405020304" pitchFamily="18" charset="0"/>
              </a:rPr>
              <a:t>Exoplanetary Adaptation Simulation by Genetic Algorithm (GA)</a:t>
            </a:r>
          </a:p>
          <a:p>
            <a:pPr marL="1714500" lvl="3" indent="-342900" algn="just">
              <a:lnSpc>
                <a:spcPct val="150000"/>
              </a:lnSpc>
              <a:buFont typeface="Arial" panose="020B0604020202020204" pitchFamily="34" charset="0"/>
              <a:buChar char="•"/>
            </a:pPr>
            <a:r>
              <a:rPr lang="en-US" dirty="0">
                <a:solidFill>
                  <a:prstClr val="black"/>
                </a:solidFill>
                <a:latin typeface="Times New Roman" panose="02020603050405020304" pitchFamily="18" charset="0"/>
                <a:cs typeface="Times New Roman" panose="02020603050405020304" pitchFamily="18" charset="0"/>
              </a:rPr>
              <a:t>If </a:t>
            </a:r>
            <a:r>
              <a:rPr lang="en-US" b="1" dirty="0">
                <a:solidFill>
                  <a:prstClr val="black"/>
                </a:solidFill>
                <a:latin typeface="Times New Roman" panose="02020603050405020304" pitchFamily="18" charset="0"/>
                <a:cs typeface="Times New Roman" panose="02020603050405020304" pitchFamily="18" charset="0"/>
              </a:rPr>
              <a:t>gravity is higher</a:t>
            </a:r>
            <a:r>
              <a:rPr lang="en-US" dirty="0">
                <a:solidFill>
                  <a:prstClr val="black"/>
                </a:solidFill>
                <a:latin typeface="Times New Roman" panose="02020603050405020304" pitchFamily="18" charset="0"/>
                <a:cs typeface="Times New Roman" panose="02020603050405020304" pitchFamily="18" charset="0"/>
              </a:rPr>
              <a:t>, evolution favors </a:t>
            </a:r>
            <a:r>
              <a:rPr lang="en-US" b="1" dirty="0">
                <a:solidFill>
                  <a:prstClr val="black"/>
                </a:solidFill>
                <a:latin typeface="Times New Roman" panose="02020603050405020304" pitchFamily="18" charset="0"/>
                <a:cs typeface="Times New Roman" panose="02020603050405020304" pitchFamily="18" charset="0"/>
              </a:rPr>
              <a:t>denser bones </a:t>
            </a:r>
            <a:r>
              <a:rPr lang="en-US" dirty="0">
                <a:solidFill>
                  <a:prstClr val="black"/>
                </a:solidFill>
                <a:latin typeface="Times New Roman" panose="02020603050405020304" pitchFamily="18" charset="0"/>
                <a:cs typeface="Times New Roman" panose="02020603050405020304" pitchFamily="18" charset="0"/>
              </a:rPr>
              <a:t>for support, </a:t>
            </a:r>
            <a:r>
              <a:rPr lang="en-US" b="1" dirty="0">
                <a:solidFill>
                  <a:prstClr val="black"/>
                </a:solidFill>
                <a:latin typeface="Times New Roman" panose="02020603050405020304" pitchFamily="18" charset="0"/>
                <a:cs typeface="Times New Roman" panose="02020603050405020304" pitchFamily="18" charset="0"/>
              </a:rPr>
              <a:t>stronger stress resilience </a:t>
            </a:r>
            <a:r>
              <a:rPr lang="en-US" dirty="0">
                <a:solidFill>
                  <a:prstClr val="black"/>
                </a:solidFill>
                <a:latin typeface="Times New Roman" panose="02020603050405020304" pitchFamily="18" charset="0"/>
                <a:cs typeface="Times New Roman" panose="02020603050405020304" pitchFamily="18" charset="0"/>
              </a:rPr>
              <a:t>to handle physical strain, and </a:t>
            </a:r>
            <a:r>
              <a:rPr lang="en-US" b="1" dirty="0">
                <a:solidFill>
                  <a:prstClr val="black"/>
                </a:solidFill>
                <a:latin typeface="Times New Roman" panose="02020603050405020304" pitchFamily="18" charset="0"/>
                <a:cs typeface="Times New Roman" panose="02020603050405020304" pitchFamily="18" charset="0"/>
              </a:rPr>
              <a:t>efficient oxygen </a:t>
            </a:r>
            <a:r>
              <a:rPr lang="en-US" dirty="0">
                <a:solidFill>
                  <a:prstClr val="black"/>
                </a:solidFill>
                <a:latin typeface="Times New Roman" panose="02020603050405020304" pitchFamily="18" charset="0"/>
                <a:cs typeface="Times New Roman" panose="02020603050405020304" pitchFamily="18" charset="0"/>
              </a:rPr>
              <a:t>use to sustain muscles under pressure, while temperature adaptability and radiation resistance remain vital for long-term survival.</a:t>
            </a:r>
          </a:p>
          <a:p>
            <a:pPr marL="1714500" lvl="3" indent="-342900" algn="just">
              <a:lnSpc>
                <a:spcPct val="150000"/>
              </a:lnSpc>
              <a:buFont typeface="Arial" panose="020B0604020202020204" pitchFamily="34" charset="0"/>
              <a:buChar char="•"/>
            </a:pPr>
            <a:r>
              <a:rPr lang="en-US" dirty="0">
                <a:solidFill>
                  <a:prstClr val="black"/>
                </a:solidFill>
                <a:latin typeface="Times New Roman" panose="02020603050405020304" pitchFamily="18" charset="0"/>
                <a:cs typeface="Times New Roman" panose="02020603050405020304" pitchFamily="18" charset="0"/>
              </a:rPr>
              <a:t>If oxygen is scarce, evolution rewards greater oxygen efficiency, but also higher stress resilience to endure hypoxia, enhanced temperature adaptability since metabolism slows, denser bones to conserve energy in movement, and radiation resistance to protect weakened cells.</a:t>
            </a:r>
          </a:p>
          <a:p>
            <a:pPr marL="1714500" lvl="3" indent="-342900" algn="just">
              <a:lnSpc>
                <a:spcPct val="150000"/>
              </a:lnSpc>
              <a:buFont typeface="Arial" panose="020B0604020202020204" pitchFamily="34" charset="0"/>
              <a:buChar char="•"/>
            </a:pPr>
            <a:r>
              <a:rPr lang="en-US" dirty="0">
                <a:solidFill>
                  <a:prstClr val="black"/>
                </a:solidFill>
                <a:latin typeface="Times New Roman" panose="02020603050405020304" pitchFamily="18" charset="0"/>
                <a:cs typeface="Times New Roman" panose="02020603050405020304" pitchFamily="18" charset="0"/>
              </a:rPr>
              <a:t>If radiation is intense, evolution promotes strong radiation resistance, but also efficient oxygen use for cellular repair, adaptable temperature control to counter DNA damage, resilient stress systems to survive prolonged exposure, and balanced bone density to maintain regeneration.</a:t>
            </a:r>
          </a:p>
          <a:p>
            <a:pPr marL="1714500" lvl="3" indent="-342900" algn="just">
              <a:lnSpc>
                <a:spcPct val="150000"/>
              </a:lnSpc>
              <a:buFont typeface="Arial" panose="020B0604020202020204" pitchFamily="34" charset="0"/>
              <a:buChar char="•"/>
            </a:pPr>
            <a:r>
              <a:rPr lang="en-US" dirty="0">
                <a:solidFill>
                  <a:prstClr val="black"/>
                </a:solidFill>
                <a:latin typeface="Times New Roman" panose="02020603050405020304" pitchFamily="18" charset="0"/>
                <a:cs typeface="Times New Roman" panose="02020603050405020304" pitchFamily="18" charset="0"/>
              </a:rPr>
              <a:t>If the planet’s day length is long or unstable, evolution favors high stress resilience to endure long cycles, flexible temperature adaptability to survive long heat or cold periods, balanced oxygen efficiency to sustain metabolism, strong radiation defense for prolonged exposure, and moderate bone density to reduce fatigue over extended activity.</a:t>
            </a:r>
          </a:p>
          <a:p>
            <a:pPr marL="1257300" lvl="2" indent="-342900" algn="just">
              <a:lnSpc>
                <a:spcPct val="150000"/>
              </a:lnSpc>
              <a:buFont typeface="Courier New" panose="02070309020205020404" pitchFamily="49" charset="0"/>
              <a:buChar char="o"/>
            </a:pPr>
            <a:endParaRPr lang="en-US" dirty="0">
              <a:solidFill>
                <a:prstClr val="black"/>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0D32EC7B-E997-A219-149A-249B731844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95427" y="6240625"/>
            <a:ext cx="596573" cy="5965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descr="A colorful dna strand with text and icons&#10;&#10;AI-generated content may be incorrect.">
            <a:extLst>
              <a:ext uri="{FF2B5EF4-FFF2-40B4-BE49-F238E27FC236}">
                <a16:creationId xmlns:a16="http://schemas.microsoft.com/office/drawing/2014/main" id="{EAA8D868-FA60-1B38-A9C0-E086B2FC37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8800" y="20802"/>
            <a:ext cx="1473200" cy="828675"/>
          </a:xfrm>
          <a:prstGeom prst="rect">
            <a:avLst/>
          </a:prstGeom>
        </p:spPr>
      </p:pic>
      <p:sp>
        <p:nvSpPr>
          <p:cNvPr id="4" name="Rectangle 3">
            <a:extLst>
              <a:ext uri="{FF2B5EF4-FFF2-40B4-BE49-F238E27FC236}">
                <a16:creationId xmlns:a16="http://schemas.microsoft.com/office/drawing/2014/main" id="{ACF1B642-746A-93CC-9A2C-2DFBAD5C8EE7}"/>
              </a:ext>
            </a:extLst>
          </p:cNvPr>
          <p:cNvSpPr/>
          <p:nvPr/>
        </p:nvSpPr>
        <p:spPr>
          <a:xfrm rot="16200000">
            <a:off x="-1422847" y="3143547"/>
            <a:ext cx="4655442" cy="923330"/>
          </a:xfrm>
          <a:prstGeom prst="rect">
            <a:avLst/>
          </a:prstGeom>
          <a:noFill/>
        </p:spPr>
        <p:txBody>
          <a:bodyPr wrap="none" lIns="91440" tIns="45720" rIns="91440" bIns="45720">
            <a:spAutoFit/>
          </a:bodyPr>
          <a:lstStyle/>
          <a:p>
            <a:pPr algn="ctr"/>
            <a:r>
              <a:rPr lang="en-US" sz="5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Optional Slide</a:t>
            </a:r>
          </a:p>
        </p:txBody>
      </p:sp>
    </p:spTree>
    <p:extLst>
      <p:ext uri="{BB962C8B-B14F-4D97-AF65-F5344CB8AC3E}">
        <p14:creationId xmlns:p14="http://schemas.microsoft.com/office/powerpoint/2010/main" val="27547288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5570</TotalTime>
  <Words>2284</Words>
  <Application>Microsoft Office PowerPoint</Application>
  <PresentationFormat>Widescreen</PresentationFormat>
  <Paragraphs>192</Paragraphs>
  <Slides>17</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Aptos</vt:lpstr>
      <vt:lpstr>Aptos Display</vt:lpstr>
      <vt:lpstr>Arial</vt:lpstr>
      <vt:lpstr>Cambria Math</vt:lpstr>
      <vt:lpstr>Courier New</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Seyed Muhammad Hossein Mousavi</dc:creator>
  <cp:lastModifiedBy>Seyed Muhammad Hossein Mousavi</cp:lastModifiedBy>
  <cp:revision>131</cp:revision>
  <dcterms:created xsi:type="dcterms:W3CDTF">2025-09-23T07:20:47Z</dcterms:created>
  <dcterms:modified xsi:type="dcterms:W3CDTF">2025-10-22T18:20:29Z</dcterms:modified>
</cp:coreProperties>
</file>